
<file path=[Content_Types].xml><?xml version="1.0" encoding="utf-8"?>
<Types xmlns="http://schemas.openxmlformats.org/package/2006/content-types">
  <Default Extension="1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</p:sldIdLst>
  <p:sldSz cx="12649200" cy="7315200"/>
  <p:notesSz cx="12649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806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48690" y="2267712"/>
            <a:ext cx="1075182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97380" y="4096512"/>
            <a:ext cx="885444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26-Jul-24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26-Jul-24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32460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14338" y="1682496"/>
            <a:ext cx="5502402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26-Jul-24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26-Jul-24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26-Jul-24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8600" y="228600"/>
            <a:ext cx="12192000" cy="323850"/>
          </a:xfrm>
          <a:custGeom>
            <a:avLst/>
            <a:gdLst/>
            <a:ahLst/>
            <a:cxnLst/>
            <a:rect l="l" t="t" r="r" b="b"/>
            <a:pathLst>
              <a:path w="12192000" h="323850">
                <a:moveTo>
                  <a:pt x="12191999" y="323849"/>
                </a:moveTo>
                <a:lnTo>
                  <a:pt x="0" y="32384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323849"/>
                </a:lnTo>
                <a:close/>
              </a:path>
            </a:pathLst>
          </a:custGeom>
          <a:solidFill>
            <a:srgbClr val="3B3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8587" y="548639"/>
            <a:ext cx="12192000" cy="1222375"/>
          </a:xfrm>
          <a:custGeom>
            <a:avLst/>
            <a:gdLst/>
            <a:ahLst/>
            <a:cxnLst/>
            <a:rect l="l" t="t" r="r" b="b"/>
            <a:pathLst>
              <a:path w="12192000" h="1222375">
                <a:moveTo>
                  <a:pt x="12192000" y="1213485"/>
                </a:moveTo>
                <a:lnTo>
                  <a:pt x="0" y="1213485"/>
                </a:lnTo>
                <a:lnTo>
                  <a:pt x="0" y="1221752"/>
                </a:lnTo>
                <a:lnTo>
                  <a:pt x="12192000" y="1221752"/>
                </a:lnTo>
                <a:lnTo>
                  <a:pt x="12192000" y="1213485"/>
                </a:lnTo>
                <a:close/>
              </a:path>
              <a:path w="12192000" h="1222375">
                <a:moveTo>
                  <a:pt x="12192000" y="0"/>
                </a:moveTo>
                <a:lnTo>
                  <a:pt x="0" y="0"/>
                </a:lnTo>
                <a:lnTo>
                  <a:pt x="0" y="3810"/>
                </a:lnTo>
                <a:lnTo>
                  <a:pt x="12192000" y="381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>
              <a:alpha val="10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8600" y="1762124"/>
            <a:ext cx="12192000" cy="64135"/>
          </a:xfrm>
          <a:custGeom>
            <a:avLst/>
            <a:gdLst/>
            <a:ahLst/>
            <a:cxnLst/>
            <a:rect l="l" t="t" r="r" b="b"/>
            <a:pathLst>
              <a:path w="12192000" h="64135">
                <a:moveTo>
                  <a:pt x="0" y="64135"/>
                </a:moveTo>
                <a:lnTo>
                  <a:pt x="12191999" y="64135"/>
                </a:lnTo>
                <a:lnTo>
                  <a:pt x="12191999" y="0"/>
                </a:lnTo>
                <a:lnTo>
                  <a:pt x="0" y="0"/>
                </a:lnTo>
                <a:lnTo>
                  <a:pt x="0" y="64135"/>
                </a:lnTo>
                <a:close/>
              </a:path>
            </a:pathLst>
          </a:custGeom>
          <a:solidFill>
            <a:srgbClr val="000000">
              <a:alpha val="1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8600" y="552449"/>
            <a:ext cx="12192000" cy="1209675"/>
          </a:xfrm>
          <a:custGeom>
            <a:avLst/>
            <a:gdLst/>
            <a:ahLst/>
            <a:cxnLst/>
            <a:rect l="l" t="t" r="r" b="b"/>
            <a:pathLst>
              <a:path w="12192000" h="1209675">
                <a:moveTo>
                  <a:pt x="12191999" y="1209674"/>
                </a:moveTo>
                <a:lnTo>
                  <a:pt x="0" y="1209674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1209674"/>
                </a:lnTo>
                <a:close/>
              </a:path>
            </a:pathLst>
          </a:custGeom>
          <a:solidFill>
            <a:srgbClr val="F2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37361" y="1743138"/>
            <a:ext cx="5974476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2460" y="1682496"/>
            <a:ext cx="11384280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00728" y="6803136"/>
            <a:ext cx="4047744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32460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26-Jul-24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07424" y="6803136"/>
            <a:ext cx="2909316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20.png"/><Relationship Id="rId2" Type="http://schemas.openxmlformats.org/officeDocument/2006/relationships/image" Target="../media/image2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32.png"/><Relationship Id="rId2" Type="http://schemas.openxmlformats.org/officeDocument/2006/relationships/image" Target="../media/image3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32274768/recognition-visa-and-mastercard-with-card-io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high%20five" TargetMode="External"/><Relationship Id="rId2" Type="http://schemas.openxmlformats.org/officeDocument/2006/relationships/image" Target="../media/image39.1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D9544E-0933-8D2B-E8E9-426CCE7A2B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49200" cy="731520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454B275-3052-40DB-FD8A-B383EFA026FA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YAFdJjTk5UU 0"/>
              </a:rPr>
              <a:t>Problem Statement</a:t>
            </a:r>
            <a:br>
              <a:rPr lang="en-US" sz="3600" kern="0" dirty="0">
                <a:solidFill>
                  <a:srgbClr val="000000"/>
                </a:solidFill>
                <a:latin typeface="YAFdJjTk5UU 0"/>
              </a:rPr>
            </a:br>
            <a:r>
              <a:rPr lang="en-US" sz="3600" kern="0" dirty="0">
                <a:solidFill>
                  <a:srgbClr val="000000"/>
                </a:solidFill>
                <a:latin typeface="YAFdJjTk5UU 0"/>
              </a:rPr>
              <a:t> </a:t>
            </a:r>
            <a:br>
              <a:rPr lang="en-US" sz="3600" kern="0" dirty="0">
                <a:solidFill>
                  <a:srgbClr val="000000"/>
                </a:solidFill>
                <a:latin typeface="YAFdJjTk5UU 0"/>
              </a:rPr>
            </a:br>
            <a:endParaRPr lang="en-US" sz="3600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5B2F0EE-3A1D-E90C-B6AE-4F368D583912}"/>
              </a:ext>
            </a:extLst>
          </p:cNvPr>
          <p:cNvSpPr txBox="1">
            <a:spLocks/>
          </p:cNvSpPr>
          <p:nvPr/>
        </p:nvSpPr>
        <p:spPr>
          <a:xfrm>
            <a:off x="1627695" y="2601119"/>
            <a:ext cx="9144000" cy="1655762"/>
          </a:xfrm>
          <a:prstGeom prst="rect">
            <a:avLst/>
          </a:prstGeom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0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kern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Mitron</a:t>
            </a:r>
            <a:r>
              <a:rPr lang="en-US" sz="1600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Bank wants to launch a new credit card but they are skeptical about launching the credit card. Hence they provided a dataset of 4000 unique customers including their spending habits in 5 cities. I as a data analyst need to analyze this data and provide them insights about the customers' needs and spending ability, this will help </a:t>
            </a:r>
            <a:r>
              <a:rPr lang="en-US" sz="1600" kern="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Mitron</a:t>
            </a:r>
            <a:r>
              <a:rPr lang="en-US" sz="1600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Bank launch the tailor-made credit card for the target customers according to their age and spending habits.</a:t>
            </a:r>
          </a:p>
        </p:txBody>
      </p:sp>
    </p:spTree>
    <p:extLst>
      <p:ext uri="{BB962C8B-B14F-4D97-AF65-F5344CB8AC3E}">
        <p14:creationId xmlns:p14="http://schemas.microsoft.com/office/powerpoint/2010/main" val="130083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" y="228600"/>
            <a:ext cx="12192000" cy="6858000"/>
            <a:chOff x="228600" y="22860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28600"/>
              <a:ext cx="12191999" cy="685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42291" y="594359"/>
              <a:ext cx="5538470" cy="6461760"/>
            </a:xfrm>
            <a:custGeom>
              <a:avLst/>
              <a:gdLst/>
              <a:ahLst/>
              <a:cxnLst/>
              <a:rect l="l" t="t" r="r" b="b"/>
              <a:pathLst>
                <a:path w="5538470" h="6461759">
                  <a:moveTo>
                    <a:pt x="5538216" y="0"/>
                  </a:moveTo>
                  <a:lnTo>
                    <a:pt x="5311521" y="0"/>
                  </a:lnTo>
                  <a:lnTo>
                    <a:pt x="5311521" y="91440"/>
                  </a:lnTo>
                  <a:lnTo>
                    <a:pt x="5311521" y="6234430"/>
                  </a:lnTo>
                  <a:lnTo>
                    <a:pt x="91821" y="6234430"/>
                  </a:lnTo>
                  <a:lnTo>
                    <a:pt x="91821" y="91440"/>
                  </a:lnTo>
                  <a:lnTo>
                    <a:pt x="5311521" y="91440"/>
                  </a:lnTo>
                  <a:lnTo>
                    <a:pt x="5311521" y="0"/>
                  </a:lnTo>
                  <a:lnTo>
                    <a:pt x="0" y="0"/>
                  </a:lnTo>
                  <a:lnTo>
                    <a:pt x="0" y="91440"/>
                  </a:lnTo>
                  <a:lnTo>
                    <a:pt x="0" y="6234430"/>
                  </a:lnTo>
                  <a:lnTo>
                    <a:pt x="0" y="6461760"/>
                  </a:lnTo>
                  <a:lnTo>
                    <a:pt x="5538216" y="6461760"/>
                  </a:lnTo>
                  <a:lnTo>
                    <a:pt x="5538216" y="6235065"/>
                  </a:lnTo>
                  <a:lnTo>
                    <a:pt x="5538216" y="6234430"/>
                  </a:lnTo>
                  <a:lnTo>
                    <a:pt x="5538216" y="91440"/>
                  </a:lnTo>
                  <a:lnTo>
                    <a:pt x="5538216" y="0"/>
                  </a:lnTo>
                  <a:close/>
                </a:path>
              </a:pathLst>
            </a:custGeom>
            <a:solidFill>
              <a:srgbClr val="252423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4125" y="685800"/>
              <a:ext cx="5219699" cy="61436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11923" y="2908299"/>
              <a:ext cx="5550535" cy="1642110"/>
            </a:xfrm>
            <a:custGeom>
              <a:avLst/>
              <a:gdLst/>
              <a:ahLst/>
              <a:cxnLst/>
              <a:rect l="l" t="t" r="r" b="b"/>
              <a:pathLst>
                <a:path w="5550534" h="1642110">
                  <a:moveTo>
                    <a:pt x="5550408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0" y="1416050"/>
                  </a:lnTo>
                  <a:lnTo>
                    <a:pt x="0" y="1642110"/>
                  </a:lnTo>
                  <a:lnTo>
                    <a:pt x="5550408" y="1642110"/>
                  </a:lnTo>
                  <a:lnTo>
                    <a:pt x="5550408" y="1416050"/>
                  </a:lnTo>
                  <a:lnTo>
                    <a:pt x="5550408" y="92075"/>
                  </a:lnTo>
                  <a:lnTo>
                    <a:pt x="5322189" y="92075"/>
                  </a:lnTo>
                  <a:lnTo>
                    <a:pt x="5322189" y="1416050"/>
                  </a:lnTo>
                  <a:lnTo>
                    <a:pt x="92964" y="1416050"/>
                  </a:lnTo>
                  <a:lnTo>
                    <a:pt x="92964" y="91440"/>
                  </a:lnTo>
                  <a:lnTo>
                    <a:pt x="5550408" y="91440"/>
                  </a:lnTo>
                  <a:lnTo>
                    <a:pt x="5550408" y="0"/>
                  </a:lnTo>
                  <a:close/>
                </a:path>
              </a:pathLst>
            </a:custGeom>
            <a:solidFill>
              <a:srgbClr val="252423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9662" y="3005137"/>
              <a:ext cx="5219700" cy="1314450"/>
            </a:xfrm>
            <a:custGeom>
              <a:avLst/>
              <a:gdLst/>
              <a:ahLst/>
              <a:cxnLst/>
              <a:rect l="l" t="t" r="r" b="b"/>
              <a:pathLst>
                <a:path w="5219700" h="1314450">
                  <a:moveTo>
                    <a:pt x="0" y="0"/>
                  </a:moveTo>
                  <a:lnTo>
                    <a:pt x="5219699" y="0"/>
                  </a:lnTo>
                  <a:lnTo>
                    <a:pt x="5219699" y="1314449"/>
                  </a:lnTo>
                  <a:lnTo>
                    <a:pt x="0" y="13144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2E2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49350" y="3000250"/>
            <a:ext cx="3637279" cy="10737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2210435" algn="l"/>
              </a:tabLst>
            </a:pPr>
            <a:r>
              <a:rPr sz="4000" b="1" dirty="0">
                <a:solidFill>
                  <a:srgbClr val="011525"/>
                </a:solidFill>
                <a:latin typeface="Segoe UI"/>
                <a:cs typeface="Segoe UI"/>
              </a:rPr>
              <a:t>MIT</a:t>
            </a:r>
            <a:r>
              <a:rPr sz="4000" b="1" spc="-40" dirty="0">
                <a:solidFill>
                  <a:srgbClr val="011525"/>
                </a:solidFill>
                <a:latin typeface="Segoe UI"/>
                <a:cs typeface="Segoe UI"/>
              </a:rPr>
              <a:t>R</a:t>
            </a:r>
            <a:r>
              <a:rPr sz="4000" b="1" dirty="0">
                <a:solidFill>
                  <a:srgbClr val="011525"/>
                </a:solidFill>
                <a:latin typeface="Segoe UI"/>
                <a:cs typeface="Segoe UI"/>
              </a:rPr>
              <a:t>ON	BANK</a:t>
            </a:r>
            <a:endParaRPr sz="4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000" b="1" spc="-5" dirty="0">
                <a:solidFill>
                  <a:srgbClr val="E1C233"/>
                </a:solidFill>
                <a:latin typeface="Segoe UI"/>
                <a:cs typeface="Segoe UI"/>
              </a:rPr>
              <a:t>Credit</a:t>
            </a:r>
            <a:r>
              <a:rPr sz="2000" b="1" spc="-30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E1C233"/>
                </a:solidFill>
                <a:latin typeface="Segoe UI"/>
                <a:cs typeface="Segoe UI"/>
              </a:rPr>
              <a:t>Card</a:t>
            </a:r>
            <a:r>
              <a:rPr sz="2000" b="1" spc="-25" dirty="0">
                <a:solidFill>
                  <a:srgbClr val="E1C233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E1C233"/>
                </a:solidFill>
                <a:latin typeface="Segoe UI"/>
                <a:cs typeface="Segoe UI"/>
              </a:rPr>
              <a:t>Analysis</a:t>
            </a:r>
            <a:endParaRPr sz="200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56704" y="1249680"/>
            <a:ext cx="3700779" cy="5168900"/>
            <a:chOff x="7156704" y="1249680"/>
            <a:chExt cx="3700779" cy="5168900"/>
          </a:xfrm>
        </p:grpSpPr>
        <p:sp>
          <p:nvSpPr>
            <p:cNvPr id="11" name="object 11"/>
            <p:cNvSpPr/>
            <p:nvPr/>
          </p:nvSpPr>
          <p:spPr>
            <a:xfrm>
              <a:off x="7156691" y="1249679"/>
              <a:ext cx="3700779" cy="5168900"/>
            </a:xfrm>
            <a:custGeom>
              <a:avLst/>
              <a:gdLst/>
              <a:ahLst/>
              <a:cxnLst/>
              <a:rect l="l" t="t" r="r" b="b"/>
              <a:pathLst>
                <a:path w="3700779" h="5168900">
                  <a:moveTo>
                    <a:pt x="3700272" y="0"/>
                  </a:moveTo>
                  <a:lnTo>
                    <a:pt x="0" y="0"/>
                  </a:lnTo>
                  <a:lnTo>
                    <a:pt x="0" y="92710"/>
                  </a:lnTo>
                  <a:lnTo>
                    <a:pt x="0" y="4941570"/>
                  </a:lnTo>
                  <a:lnTo>
                    <a:pt x="0" y="5168900"/>
                  </a:lnTo>
                  <a:lnTo>
                    <a:pt x="3700272" y="5168900"/>
                  </a:lnTo>
                  <a:lnTo>
                    <a:pt x="3700272" y="4941570"/>
                  </a:lnTo>
                  <a:lnTo>
                    <a:pt x="3700272" y="93345"/>
                  </a:lnTo>
                  <a:lnTo>
                    <a:pt x="3473196" y="93345"/>
                  </a:lnTo>
                  <a:lnTo>
                    <a:pt x="3473196" y="4941570"/>
                  </a:lnTo>
                  <a:lnTo>
                    <a:pt x="91821" y="4941570"/>
                  </a:lnTo>
                  <a:lnTo>
                    <a:pt x="91821" y="92710"/>
                  </a:lnTo>
                  <a:lnTo>
                    <a:pt x="3700272" y="92710"/>
                  </a:lnTo>
                  <a:lnTo>
                    <a:pt x="3700272" y="0"/>
                  </a:lnTo>
                  <a:close/>
                </a:path>
              </a:pathLst>
            </a:custGeom>
            <a:solidFill>
              <a:srgbClr val="124A6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8524" y="1343024"/>
              <a:ext cx="3381374" cy="113347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1290">
              <a:lnSpc>
                <a:spcPct val="100000"/>
              </a:lnSpc>
              <a:spcBef>
                <a:spcPts val="100"/>
              </a:spcBef>
            </a:pPr>
            <a:r>
              <a:rPr dirty="0"/>
              <a:t>Home</a:t>
            </a: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48525" y="2571750"/>
            <a:ext cx="3381374" cy="11334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149034" y="2971863"/>
            <a:ext cx="1579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11525"/>
                </a:solidFill>
                <a:latin typeface="Segoe UI"/>
                <a:cs typeface="Segoe UI"/>
              </a:rPr>
              <a:t>Demography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48525" y="3800475"/>
            <a:ext cx="3381374" cy="11334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33680" y="4200588"/>
            <a:ext cx="20110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11525"/>
                </a:solidFill>
                <a:latin typeface="Segoe UI"/>
                <a:cs typeface="Segoe UI"/>
              </a:rPr>
              <a:t>Income</a:t>
            </a:r>
            <a:r>
              <a:rPr sz="2000" b="1" spc="-55" dirty="0">
                <a:solidFill>
                  <a:srgbClr val="011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11525"/>
                </a:solidFill>
                <a:latin typeface="Segoe UI"/>
                <a:cs typeface="Segoe UI"/>
              </a:rPr>
              <a:t>&amp;</a:t>
            </a:r>
            <a:r>
              <a:rPr sz="2000" b="1" spc="-50" dirty="0">
                <a:solidFill>
                  <a:srgbClr val="011525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11525"/>
                </a:solidFill>
                <a:latin typeface="Segoe UI"/>
                <a:cs typeface="Segoe UI"/>
              </a:rPr>
              <a:t>Spend</a:t>
            </a:r>
            <a:endParaRPr sz="2000">
              <a:latin typeface="Segoe UI"/>
              <a:cs typeface="Segoe U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48525" y="5029200"/>
            <a:ext cx="3381374" cy="113347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253065" y="5429313"/>
            <a:ext cx="13722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11525"/>
                </a:solidFill>
                <a:latin typeface="Segoe UI"/>
                <a:cs typeface="Segoe UI"/>
              </a:rPr>
              <a:t>Credit</a:t>
            </a:r>
            <a:r>
              <a:rPr sz="2000" b="1" spc="-65" dirty="0">
                <a:solidFill>
                  <a:srgbClr val="011525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11525"/>
                </a:solidFill>
                <a:latin typeface="Segoe UI"/>
                <a:cs typeface="Segoe UI"/>
              </a:rPr>
              <a:t>Card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326630" y="2653969"/>
            <a:ext cx="200025" cy="3427095"/>
          </a:xfrm>
          <a:custGeom>
            <a:avLst/>
            <a:gdLst/>
            <a:ahLst/>
            <a:cxnLst/>
            <a:rect l="l" t="t" r="r" b="b"/>
            <a:pathLst>
              <a:path w="200025" h="3427095">
                <a:moveTo>
                  <a:pt x="200012" y="2457450"/>
                </a:moveTo>
                <a:lnTo>
                  <a:pt x="162013" y="2467622"/>
                </a:lnTo>
                <a:lnTo>
                  <a:pt x="118719" y="2488095"/>
                </a:lnTo>
                <a:lnTo>
                  <a:pt x="80251" y="2516619"/>
                </a:lnTo>
                <a:lnTo>
                  <a:pt x="48082" y="2552103"/>
                </a:lnTo>
                <a:lnTo>
                  <a:pt x="23456" y="2593187"/>
                </a:lnTo>
                <a:lnTo>
                  <a:pt x="7315" y="2638272"/>
                </a:lnTo>
                <a:lnTo>
                  <a:pt x="292" y="2685656"/>
                </a:lnTo>
                <a:lnTo>
                  <a:pt x="0" y="2697657"/>
                </a:lnTo>
                <a:lnTo>
                  <a:pt x="0" y="3186290"/>
                </a:lnTo>
                <a:lnTo>
                  <a:pt x="4686" y="3233953"/>
                </a:lnTo>
                <a:lnTo>
                  <a:pt x="18592" y="3279787"/>
                </a:lnTo>
                <a:lnTo>
                  <a:pt x="41173" y="3322028"/>
                </a:lnTo>
                <a:lnTo>
                  <a:pt x="71551" y="3359048"/>
                </a:lnTo>
                <a:lnTo>
                  <a:pt x="108572" y="3389426"/>
                </a:lnTo>
                <a:lnTo>
                  <a:pt x="150812" y="3412007"/>
                </a:lnTo>
                <a:lnTo>
                  <a:pt x="196646" y="3425914"/>
                </a:lnTo>
                <a:lnTo>
                  <a:pt x="200012" y="3426498"/>
                </a:lnTo>
                <a:lnTo>
                  <a:pt x="200012" y="2457450"/>
                </a:lnTo>
                <a:close/>
              </a:path>
              <a:path w="200025" h="3427095">
                <a:moveTo>
                  <a:pt x="200012" y="1228725"/>
                </a:moveTo>
                <a:lnTo>
                  <a:pt x="162013" y="1238897"/>
                </a:lnTo>
                <a:lnTo>
                  <a:pt x="118719" y="1259370"/>
                </a:lnTo>
                <a:lnTo>
                  <a:pt x="80251" y="1287894"/>
                </a:lnTo>
                <a:lnTo>
                  <a:pt x="48082" y="1323378"/>
                </a:lnTo>
                <a:lnTo>
                  <a:pt x="23456" y="1364462"/>
                </a:lnTo>
                <a:lnTo>
                  <a:pt x="7315" y="1409547"/>
                </a:lnTo>
                <a:lnTo>
                  <a:pt x="292" y="1456931"/>
                </a:lnTo>
                <a:lnTo>
                  <a:pt x="0" y="1468932"/>
                </a:lnTo>
                <a:lnTo>
                  <a:pt x="0" y="1957565"/>
                </a:lnTo>
                <a:lnTo>
                  <a:pt x="4686" y="2005228"/>
                </a:lnTo>
                <a:lnTo>
                  <a:pt x="18592" y="2051062"/>
                </a:lnTo>
                <a:lnTo>
                  <a:pt x="41173" y="2093302"/>
                </a:lnTo>
                <a:lnTo>
                  <a:pt x="71551" y="2130323"/>
                </a:lnTo>
                <a:lnTo>
                  <a:pt x="108572" y="2160701"/>
                </a:lnTo>
                <a:lnTo>
                  <a:pt x="150812" y="2183282"/>
                </a:lnTo>
                <a:lnTo>
                  <a:pt x="196646" y="2197189"/>
                </a:lnTo>
                <a:lnTo>
                  <a:pt x="200012" y="2197773"/>
                </a:lnTo>
                <a:lnTo>
                  <a:pt x="200012" y="1228725"/>
                </a:lnTo>
                <a:close/>
              </a:path>
              <a:path w="200025" h="3427095">
                <a:moveTo>
                  <a:pt x="200012" y="0"/>
                </a:moveTo>
                <a:lnTo>
                  <a:pt x="162013" y="10172"/>
                </a:lnTo>
                <a:lnTo>
                  <a:pt x="118719" y="30645"/>
                </a:lnTo>
                <a:lnTo>
                  <a:pt x="80251" y="59169"/>
                </a:lnTo>
                <a:lnTo>
                  <a:pt x="48082" y="94653"/>
                </a:lnTo>
                <a:lnTo>
                  <a:pt x="23456" y="135737"/>
                </a:lnTo>
                <a:lnTo>
                  <a:pt x="7315" y="180835"/>
                </a:lnTo>
                <a:lnTo>
                  <a:pt x="292" y="228206"/>
                </a:lnTo>
                <a:lnTo>
                  <a:pt x="0" y="240207"/>
                </a:lnTo>
                <a:lnTo>
                  <a:pt x="0" y="728840"/>
                </a:lnTo>
                <a:lnTo>
                  <a:pt x="4686" y="776503"/>
                </a:lnTo>
                <a:lnTo>
                  <a:pt x="18592" y="822337"/>
                </a:lnTo>
                <a:lnTo>
                  <a:pt x="41173" y="864577"/>
                </a:lnTo>
                <a:lnTo>
                  <a:pt x="71551" y="901598"/>
                </a:lnTo>
                <a:lnTo>
                  <a:pt x="108572" y="931976"/>
                </a:lnTo>
                <a:lnTo>
                  <a:pt x="150812" y="954557"/>
                </a:lnTo>
                <a:lnTo>
                  <a:pt x="196646" y="968463"/>
                </a:lnTo>
                <a:lnTo>
                  <a:pt x="200012" y="969048"/>
                </a:lnTo>
                <a:lnTo>
                  <a:pt x="200012" y="0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11525">
              <a:alpha val="9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4700" y="957072"/>
            <a:ext cx="5886449" cy="39547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57350" y="1325879"/>
            <a:ext cx="10629900" cy="3674745"/>
            <a:chOff x="1657350" y="1325879"/>
            <a:chExt cx="10629900" cy="36747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0" y="2686049"/>
              <a:ext cx="5429249" cy="2209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9951" y="1325879"/>
              <a:ext cx="1517523" cy="13792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8207" y="1335023"/>
              <a:ext cx="1507617" cy="13700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4263" y="1344167"/>
              <a:ext cx="1507236" cy="13609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7350" y="1428749"/>
              <a:ext cx="5200649" cy="35718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124948" y="2835275"/>
            <a:ext cx="15233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Customers</a:t>
            </a:r>
            <a:r>
              <a:rPr sz="900" b="1" spc="-3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b="1" spc="-3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marital</a:t>
            </a:r>
            <a:r>
              <a:rPr sz="900" b="1" spc="-3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status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6630" y="4635500"/>
            <a:ext cx="421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Married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89985" y="4635500"/>
            <a:ext cx="33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Single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00925" y="3341946"/>
            <a:ext cx="4395470" cy="1426845"/>
            <a:chOff x="7400925" y="3341946"/>
            <a:chExt cx="4395470" cy="1426845"/>
          </a:xfrm>
        </p:grpSpPr>
        <p:sp>
          <p:nvSpPr>
            <p:cNvPr id="15" name="object 15"/>
            <p:cNvSpPr/>
            <p:nvPr/>
          </p:nvSpPr>
          <p:spPr>
            <a:xfrm>
              <a:off x="7400925" y="3341946"/>
              <a:ext cx="409575" cy="1268730"/>
            </a:xfrm>
            <a:custGeom>
              <a:avLst/>
              <a:gdLst/>
              <a:ahLst/>
              <a:cxnLst/>
              <a:rect l="l" t="t" r="r" b="b"/>
              <a:pathLst>
                <a:path w="409575" h="1268729">
                  <a:moveTo>
                    <a:pt x="409073" y="1268153"/>
                  </a:moveTo>
                  <a:lnTo>
                    <a:pt x="0" y="1268153"/>
                  </a:lnTo>
                  <a:lnTo>
                    <a:pt x="0" y="0"/>
                  </a:lnTo>
                  <a:lnTo>
                    <a:pt x="409073" y="0"/>
                  </a:lnTo>
                  <a:lnTo>
                    <a:pt x="409073" y="1268153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40674" y="4260710"/>
              <a:ext cx="409575" cy="349885"/>
            </a:xfrm>
            <a:custGeom>
              <a:avLst/>
              <a:gdLst/>
              <a:ahLst/>
              <a:cxnLst/>
              <a:rect l="l" t="t" r="r" b="b"/>
              <a:pathLst>
                <a:path w="409575" h="349885">
                  <a:moveTo>
                    <a:pt x="409073" y="349389"/>
                  </a:moveTo>
                  <a:lnTo>
                    <a:pt x="0" y="349389"/>
                  </a:lnTo>
                  <a:lnTo>
                    <a:pt x="0" y="0"/>
                  </a:lnTo>
                  <a:lnTo>
                    <a:pt x="409073" y="0"/>
                  </a:lnTo>
                  <a:lnTo>
                    <a:pt x="409073" y="349389"/>
                  </a:lnTo>
                  <a:close/>
                </a:path>
              </a:pathLst>
            </a:custGeom>
            <a:solidFill>
              <a:srgbClr val="E2E2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91663" y="3497338"/>
              <a:ext cx="1214120" cy="1142365"/>
            </a:xfrm>
            <a:custGeom>
              <a:avLst/>
              <a:gdLst/>
              <a:ahLst/>
              <a:cxnLst/>
              <a:rect l="l" t="t" r="r" b="b"/>
              <a:pathLst>
                <a:path w="1214120" h="1142364">
                  <a:moveTo>
                    <a:pt x="399376" y="1012545"/>
                  </a:moveTo>
                  <a:lnTo>
                    <a:pt x="0" y="1012545"/>
                  </a:lnTo>
                  <a:lnTo>
                    <a:pt x="0" y="1141933"/>
                  </a:lnTo>
                  <a:lnTo>
                    <a:pt x="399376" y="1141933"/>
                  </a:lnTo>
                  <a:lnTo>
                    <a:pt x="399376" y="1012545"/>
                  </a:lnTo>
                  <a:close/>
                </a:path>
                <a:path w="1214120" h="1142364">
                  <a:moveTo>
                    <a:pt x="586524" y="675030"/>
                  </a:moveTo>
                  <a:lnTo>
                    <a:pt x="0" y="675030"/>
                  </a:lnTo>
                  <a:lnTo>
                    <a:pt x="0" y="804418"/>
                  </a:lnTo>
                  <a:lnTo>
                    <a:pt x="586524" y="804418"/>
                  </a:lnTo>
                  <a:lnTo>
                    <a:pt x="586524" y="675030"/>
                  </a:lnTo>
                  <a:close/>
                </a:path>
                <a:path w="1214120" h="1142364">
                  <a:moveTo>
                    <a:pt x="1001864" y="337515"/>
                  </a:moveTo>
                  <a:lnTo>
                    <a:pt x="0" y="337515"/>
                  </a:lnTo>
                  <a:lnTo>
                    <a:pt x="0" y="466902"/>
                  </a:lnTo>
                  <a:lnTo>
                    <a:pt x="1001864" y="466902"/>
                  </a:lnTo>
                  <a:lnTo>
                    <a:pt x="1001864" y="337515"/>
                  </a:lnTo>
                  <a:close/>
                </a:path>
                <a:path w="1214120" h="1142364">
                  <a:moveTo>
                    <a:pt x="1214107" y="0"/>
                  </a:moveTo>
                  <a:lnTo>
                    <a:pt x="0" y="0"/>
                  </a:lnTo>
                  <a:lnTo>
                    <a:pt x="0" y="129374"/>
                  </a:lnTo>
                  <a:lnTo>
                    <a:pt x="1214107" y="129374"/>
                  </a:lnTo>
                  <a:lnTo>
                    <a:pt x="1214107" y="0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91663" y="3626713"/>
              <a:ext cx="2204720" cy="1142365"/>
            </a:xfrm>
            <a:custGeom>
              <a:avLst/>
              <a:gdLst/>
              <a:ahLst/>
              <a:cxnLst/>
              <a:rect l="l" t="t" r="r" b="b"/>
              <a:pathLst>
                <a:path w="2204720" h="1142364">
                  <a:moveTo>
                    <a:pt x="828421" y="1012558"/>
                  </a:moveTo>
                  <a:lnTo>
                    <a:pt x="0" y="1012558"/>
                  </a:lnTo>
                  <a:lnTo>
                    <a:pt x="0" y="1141933"/>
                  </a:lnTo>
                  <a:lnTo>
                    <a:pt x="828421" y="1141933"/>
                  </a:lnTo>
                  <a:lnTo>
                    <a:pt x="828421" y="1012558"/>
                  </a:lnTo>
                  <a:close/>
                </a:path>
                <a:path w="2204720" h="1142364">
                  <a:moveTo>
                    <a:pt x="990460" y="675043"/>
                  </a:moveTo>
                  <a:lnTo>
                    <a:pt x="0" y="675043"/>
                  </a:lnTo>
                  <a:lnTo>
                    <a:pt x="0" y="804418"/>
                  </a:lnTo>
                  <a:lnTo>
                    <a:pt x="990460" y="804418"/>
                  </a:lnTo>
                  <a:lnTo>
                    <a:pt x="990460" y="675043"/>
                  </a:lnTo>
                  <a:close/>
                </a:path>
                <a:path w="2204720" h="1142364">
                  <a:moveTo>
                    <a:pt x="1903323" y="337527"/>
                  </a:moveTo>
                  <a:lnTo>
                    <a:pt x="0" y="337527"/>
                  </a:lnTo>
                  <a:lnTo>
                    <a:pt x="0" y="466902"/>
                  </a:lnTo>
                  <a:lnTo>
                    <a:pt x="1903323" y="466902"/>
                  </a:lnTo>
                  <a:lnTo>
                    <a:pt x="1903323" y="337527"/>
                  </a:lnTo>
                  <a:close/>
                </a:path>
                <a:path w="2204720" h="1142364">
                  <a:moveTo>
                    <a:pt x="2204567" y="0"/>
                  </a:moveTo>
                  <a:lnTo>
                    <a:pt x="0" y="0"/>
                  </a:lnTo>
                  <a:lnTo>
                    <a:pt x="0" y="129387"/>
                  </a:lnTo>
                  <a:lnTo>
                    <a:pt x="2204567" y="129387"/>
                  </a:lnTo>
                  <a:lnTo>
                    <a:pt x="2204567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69531" y="3125441"/>
            <a:ext cx="2724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3136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40089" y="4044205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864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00951" y="3541949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25-34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00951" y="3879465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35-45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00951" y="4216982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21-24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1735" y="4554498"/>
            <a:ext cx="2273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45+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869279" y="3475056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532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57039" y="3812573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439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41687" y="4150089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257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54551" y="4487605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175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842054" y="3604438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966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58488" y="3941954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834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645627" y="4279470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434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83595" y="4616987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363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151744" y="3110483"/>
            <a:ext cx="619125" cy="95250"/>
            <a:chOff x="10151744" y="3110483"/>
            <a:chExt cx="619125" cy="9525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1744" y="3110483"/>
              <a:ext cx="95249" cy="9524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75619" y="3110483"/>
              <a:ext cx="95249" cy="9524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650858" y="2816225"/>
            <a:ext cx="1920239" cy="419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Customers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Age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Group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&amp;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Gender</a:t>
            </a:r>
            <a:endParaRPr sz="900">
              <a:latin typeface="Segoe UI"/>
              <a:cs typeface="Segoe UI"/>
            </a:endParaRPr>
          </a:p>
          <a:p>
            <a:pPr marL="610235">
              <a:lnSpc>
                <a:spcPct val="100000"/>
              </a:lnSpc>
              <a:spcBef>
                <a:spcPts val="945"/>
              </a:spcBef>
              <a:tabLst>
                <a:tab pos="1135380" algn="l"/>
              </a:tabLst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Female	Male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95412" y="5563379"/>
            <a:ext cx="579755" cy="123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Mumbai</a:t>
            </a:r>
            <a:endParaRPr sz="900">
              <a:latin typeface="Segoe UI"/>
              <a:cs typeface="Segoe UI"/>
            </a:endParaRPr>
          </a:p>
          <a:p>
            <a:pPr marL="12700" marR="5080" indent="143510" algn="just">
              <a:lnSpc>
                <a:spcPct val="195900"/>
              </a:lnSpc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Chennai  Bengaluru </a:t>
            </a:r>
            <a:r>
              <a:rPr sz="900" spc="-23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Delhi NCR </a:t>
            </a:r>
            <a:r>
              <a:rPr sz="900" spc="-23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Hyderabad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47924" y="6083753"/>
            <a:ext cx="869315" cy="207645"/>
          </a:xfrm>
          <a:custGeom>
            <a:avLst/>
            <a:gdLst/>
            <a:ahLst/>
            <a:cxnLst/>
            <a:rect l="l" t="t" r="r" b="b"/>
            <a:pathLst>
              <a:path w="869314" h="207645">
                <a:moveTo>
                  <a:pt x="869298" y="207579"/>
                </a:moveTo>
                <a:lnTo>
                  <a:pt x="0" y="207579"/>
                </a:lnTo>
                <a:lnTo>
                  <a:pt x="0" y="0"/>
                </a:lnTo>
                <a:lnTo>
                  <a:pt x="869298" y="0"/>
                </a:lnTo>
                <a:lnTo>
                  <a:pt x="869298" y="207579"/>
                </a:lnTo>
                <a:close/>
              </a:path>
            </a:pathLst>
          </a:custGeom>
          <a:solidFill>
            <a:srgbClr val="033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2447924" y="5546271"/>
            <a:ext cx="5676900" cy="207645"/>
            <a:chOff x="2447924" y="5546271"/>
            <a:chExt cx="5676900" cy="207645"/>
          </a:xfrm>
        </p:grpSpPr>
        <p:sp>
          <p:nvSpPr>
            <p:cNvPr id="40" name="object 40"/>
            <p:cNvSpPr/>
            <p:nvPr/>
          </p:nvSpPr>
          <p:spPr>
            <a:xfrm>
              <a:off x="2447924" y="5546271"/>
              <a:ext cx="974725" cy="207645"/>
            </a:xfrm>
            <a:custGeom>
              <a:avLst/>
              <a:gdLst/>
              <a:ahLst/>
              <a:cxnLst/>
              <a:rect l="l" t="t" r="r" b="b"/>
              <a:pathLst>
                <a:path w="974725" h="207645">
                  <a:moveTo>
                    <a:pt x="974236" y="207579"/>
                  </a:moveTo>
                  <a:lnTo>
                    <a:pt x="0" y="207579"/>
                  </a:lnTo>
                  <a:lnTo>
                    <a:pt x="0" y="0"/>
                  </a:lnTo>
                  <a:lnTo>
                    <a:pt x="974236" y="0"/>
                  </a:lnTo>
                  <a:lnTo>
                    <a:pt x="974236" y="207579"/>
                  </a:lnTo>
                  <a:close/>
                </a:path>
              </a:pathLst>
            </a:custGeom>
            <a:solidFill>
              <a:srgbClr val="033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2160" y="5546271"/>
              <a:ext cx="990600" cy="207645"/>
            </a:xfrm>
            <a:custGeom>
              <a:avLst/>
              <a:gdLst/>
              <a:ahLst/>
              <a:cxnLst/>
              <a:rect l="l" t="t" r="r" b="b"/>
              <a:pathLst>
                <a:path w="990600" h="207645">
                  <a:moveTo>
                    <a:pt x="990034" y="207579"/>
                  </a:moveTo>
                  <a:lnTo>
                    <a:pt x="0" y="207579"/>
                  </a:lnTo>
                  <a:lnTo>
                    <a:pt x="0" y="0"/>
                  </a:lnTo>
                  <a:lnTo>
                    <a:pt x="990034" y="0"/>
                  </a:lnTo>
                  <a:lnTo>
                    <a:pt x="990034" y="207579"/>
                  </a:lnTo>
                  <a:close/>
                </a:path>
              </a:pathLst>
            </a:custGeom>
            <a:solidFill>
              <a:srgbClr val="6EA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12195" y="5546271"/>
              <a:ext cx="527050" cy="207645"/>
            </a:xfrm>
            <a:custGeom>
              <a:avLst/>
              <a:gdLst/>
              <a:ahLst/>
              <a:cxnLst/>
              <a:rect l="l" t="t" r="r" b="b"/>
              <a:pathLst>
                <a:path w="527050" h="207645">
                  <a:moveTo>
                    <a:pt x="526614" y="207579"/>
                  </a:moveTo>
                  <a:lnTo>
                    <a:pt x="0" y="207579"/>
                  </a:lnTo>
                  <a:lnTo>
                    <a:pt x="0" y="0"/>
                  </a:lnTo>
                  <a:lnTo>
                    <a:pt x="526614" y="0"/>
                  </a:lnTo>
                  <a:lnTo>
                    <a:pt x="526614" y="207579"/>
                  </a:lnTo>
                  <a:close/>
                </a:path>
              </a:pathLst>
            </a:custGeom>
            <a:solidFill>
              <a:srgbClr val="E2E2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938809" y="5546271"/>
              <a:ext cx="1917064" cy="207645"/>
            </a:xfrm>
            <a:custGeom>
              <a:avLst/>
              <a:gdLst/>
              <a:ahLst/>
              <a:cxnLst/>
              <a:rect l="l" t="t" r="r" b="b"/>
              <a:pathLst>
                <a:path w="1917065" h="207645">
                  <a:moveTo>
                    <a:pt x="1916875" y="207579"/>
                  </a:moveTo>
                  <a:lnTo>
                    <a:pt x="0" y="207579"/>
                  </a:lnTo>
                  <a:lnTo>
                    <a:pt x="0" y="0"/>
                  </a:lnTo>
                  <a:lnTo>
                    <a:pt x="1916875" y="0"/>
                  </a:lnTo>
                  <a:lnTo>
                    <a:pt x="1916875" y="20757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55684" y="5546271"/>
              <a:ext cx="1269365" cy="207645"/>
            </a:xfrm>
            <a:custGeom>
              <a:avLst/>
              <a:gdLst/>
              <a:ahLst/>
              <a:cxnLst/>
              <a:rect l="l" t="t" r="r" b="b"/>
              <a:pathLst>
                <a:path w="1269365" h="207645">
                  <a:moveTo>
                    <a:pt x="1269139" y="207579"/>
                  </a:moveTo>
                  <a:lnTo>
                    <a:pt x="0" y="207579"/>
                  </a:lnTo>
                  <a:lnTo>
                    <a:pt x="0" y="0"/>
                  </a:lnTo>
                  <a:lnTo>
                    <a:pt x="1269139" y="0"/>
                  </a:lnTo>
                  <a:lnTo>
                    <a:pt x="1269139" y="207579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829920" y="5563095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185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47924" y="5815012"/>
            <a:ext cx="782955" cy="207645"/>
          </a:xfrm>
          <a:prstGeom prst="rect">
            <a:avLst/>
          </a:prstGeom>
          <a:solidFill>
            <a:srgbClr val="03336E"/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115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77451" y="6100578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115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47924" y="6352494"/>
            <a:ext cx="862330" cy="207645"/>
          </a:xfrm>
          <a:prstGeom prst="rect">
            <a:avLst/>
          </a:prstGeom>
          <a:solidFill>
            <a:srgbClr val="03336E"/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113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47924" y="6621235"/>
            <a:ext cx="976630" cy="207645"/>
          </a:xfrm>
          <a:prstGeom prst="rect">
            <a:avLst/>
          </a:prstGeom>
          <a:solidFill>
            <a:srgbClr val="03336E"/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102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12056" y="5563095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188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230710" y="5815012"/>
            <a:ext cx="1028065" cy="207645"/>
          </a:xfrm>
          <a:prstGeom prst="rect">
            <a:avLst/>
          </a:prstGeom>
          <a:solidFill>
            <a:srgbClr val="6EABD9"/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151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10142" y="6083753"/>
            <a:ext cx="1450975" cy="207645"/>
          </a:xfrm>
          <a:prstGeom prst="rect">
            <a:avLst/>
          </a:prstGeom>
          <a:solidFill>
            <a:srgbClr val="6EABD9"/>
          </a:solidFill>
        </p:spPr>
        <p:txBody>
          <a:bodyPr vert="horz" wrap="square" lIns="0" tIns="29209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191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10142" y="6352494"/>
            <a:ext cx="1038225" cy="207645"/>
          </a:xfrm>
          <a:prstGeom prst="rect">
            <a:avLst/>
          </a:prstGeom>
          <a:solidFill>
            <a:srgbClr val="6EABD9"/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136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24389" y="6621235"/>
            <a:ext cx="1129665" cy="207645"/>
          </a:xfrm>
          <a:prstGeom prst="rect">
            <a:avLst/>
          </a:prstGeom>
          <a:solidFill>
            <a:srgbClr val="6EABD9"/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118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70379" y="5563095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03336E"/>
                </a:solidFill>
                <a:latin typeface="Segoe UI"/>
                <a:cs typeface="Segoe UI"/>
              </a:rPr>
              <a:t>100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258542" y="5815012"/>
            <a:ext cx="613410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03336E"/>
                </a:solidFill>
                <a:latin typeface="Segoe UI"/>
                <a:cs typeface="Segoe UI"/>
              </a:rPr>
              <a:t>92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761015" y="6083753"/>
            <a:ext cx="574675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03336E"/>
                </a:solidFill>
                <a:latin typeface="Segoe UI"/>
                <a:cs typeface="Segoe UI"/>
              </a:rPr>
              <a:t>76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347855" y="6352494"/>
            <a:ext cx="524510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03336E"/>
                </a:solidFill>
                <a:latin typeface="Segoe UI"/>
                <a:cs typeface="Segoe UI"/>
              </a:rPr>
              <a:t>67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54025" y="6621235"/>
            <a:ext cx="612775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03336E"/>
                </a:solidFill>
                <a:latin typeface="Segoe UI"/>
                <a:cs typeface="Segoe UI"/>
              </a:rPr>
              <a:t>64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792124" y="5563095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364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71926" y="5815012"/>
            <a:ext cx="1762760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257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35508" y="6083753"/>
            <a:ext cx="1708785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226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871926" y="6352494"/>
            <a:ext cx="1963420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259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66709" y="6621235"/>
            <a:ext cx="1800225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188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385132" y="5563095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241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34127" y="5815012"/>
            <a:ext cx="1490980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219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043870" y="6083753"/>
            <a:ext cx="1081405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143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835313" y="6352494"/>
            <a:ext cx="1289685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169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966468" y="6621235"/>
            <a:ext cx="1158875" cy="207645"/>
          </a:xfrm>
          <a:prstGeom prst="rect">
            <a:avLst/>
          </a:prstGeom>
          <a:solidFill>
            <a:srgbClr val="011525">
              <a:alpha val="97999"/>
            </a:srgbClr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121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70" name="object 7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36444" y="5186933"/>
            <a:ext cx="95249" cy="9524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46094" y="5186933"/>
            <a:ext cx="95249" cy="9524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79519" y="5186933"/>
            <a:ext cx="95249" cy="95249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41594" y="5186933"/>
            <a:ext cx="95249" cy="95249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98894" y="5186933"/>
            <a:ext cx="95249" cy="95249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2140545" y="4892675"/>
            <a:ext cx="5680710" cy="419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6675" algn="ctr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Customers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b="1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City</a:t>
            </a:r>
            <a:r>
              <a:rPr sz="900" b="1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&amp;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Occupation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  <a:tabLst>
                <a:tab pos="1018540" algn="l"/>
                <a:tab pos="1750695" algn="l"/>
                <a:tab pos="3115310" algn="l"/>
                <a:tab pos="4374515" algn="l"/>
              </a:tabLst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Business Owners	Freelancers	Government Employees	Salaried IT Employees	Salaried</a:t>
            </a:r>
            <a:r>
              <a:rPr sz="900" spc="-4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Other</a:t>
            </a:r>
            <a:r>
              <a:rPr sz="900" spc="-4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Employees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664831" y="2398093"/>
            <a:ext cx="738505" cy="738505"/>
            <a:chOff x="2664831" y="2398093"/>
            <a:chExt cx="738505" cy="738505"/>
          </a:xfrm>
        </p:grpSpPr>
        <p:sp>
          <p:nvSpPr>
            <p:cNvPr id="77" name="object 77"/>
            <p:cNvSpPr/>
            <p:nvPr/>
          </p:nvSpPr>
          <p:spPr>
            <a:xfrm>
              <a:off x="2736682" y="2398093"/>
              <a:ext cx="666115" cy="738505"/>
            </a:xfrm>
            <a:custGeom>
              <a:avLst/>
              <a:gdLst/>
              <a:ahLst/>
              <a:cxnLst/>
              <a:rect l="l" t="t" r="r" b="b"/>
              <a:pathLst>
                <a:path w="666114" h="738505">
                  <a:moveTo>
                    <a:pt x="296483" y="737921"/>
                  </a:moveTo>
                  <a:lnTo>
                    <a:pt x="249596" y="734860"/>
                  </a:lnTo>
                  <a:lnTo>
                    <a:pt x="203477" y="725865"/>
                  </a:lnTo>
                  <a:lnTo>
                    <a:pt x="158876" y="711083"/>
                  </a:lnTo>
                  <a:lnTo>
                    <a:pt x="116515" y="690753"/>
                  </a:lnTo>
                  <a:lnTo>
                    <a:pt x="77080" y="665205"/>
                  </a:lnTo>
                  <a:lnTo>
                    <a:pt x="41212" y="634852"/>
                  </a:lnTo>
                  <a:lnTo>
                    <a:pt x="9492" y="600188"/>
                  </a:lnTo>
                  <a:lnTo>
                    <a:pt x="0" y="587722"/>
                  </a:lnTo>
                  <a:lnTo>
                    <a:pt x="297029" y="368919"/>
                  </a:lnTo>
                  <a:lnTo>
                    <a:pt x="297029" y="0"/>
                  </a:lnTo>
                  <a:lnTo>
                    <a:pt x="304866" y="0"/>
                  </a:lnTo>
                  <a:lnTo>
                    <a:pt x="312696" y="249"/>
                  </a:lnTo>
                  <a:lnTo>
                    <a:pt x="351684" y="3986"/>
                  </a:lnTo>
                  <a:lnTo>
                    <a:pt x="397615" y="13890"/>
                  </a:lnTo>
                  <a:lnTo>
                    <a:pt x="441916" y="29551"/>
                  </a:lnTo>
                  <a:lnTo>
                    <a:pt x="483867" y="50714"/>
                  </a:lnTo>
                  <a:lnTo>
                    <a:pt x="522789" y="77037"/>
                  </a:lnTo>
                  <a:lnTo>
                    <a:pt x="558050" y="108092"/>
                  </a:lnTo>
                  <a:lnTo>
                    <a:pt x="589079" y="143376"/>
                  </a:lnTo>
                  <a:lnTo>
                    <a:pt x="615373" y="182318"/>
                  </a:lnTo>
                  <a:lnTo>
                    <a:pt x="636505" y="224285"/>
                  </a:lnTo>
                  <a:lnTo>
                    <a:pt x="652132" y="268597"/>
                  </a:lnTo>
                  <a:lnTo>
                    <a:pt x="662002" y="314536"/>
                  </a:lnTo>
                  <a:lnTo>
                    <a:pt x="665954" y="361356"/>
                  </a:lnTo>
                  <a:lnTo>
                    <a:pt x="666031" y="369189"/>
                  </a:lnTo>
                  <a:lnTo>
                    <a:pt x="665687" y="384860"/>
                  </a:lnTo>
                  <a:lnTo>
                    <a:pt x="660672" y="431579"/>
                  </a:lnTo>
                  <a:lnTo>
                    <a:pt x="649761" y="477282"/>
                  </a:lnTo>
                  <a:lnTo>
                    <a:pt x="633131" y="521228"/>
                  </a:lnTo>
                  <a:lnTo>
                    <a:pt x="611051" y="562704"/>
                  </a:lnTo>
                  <a:lnTo>
                    <a:pt x="583880" y="601038"/>
                  </a:lnTo>
                  <a:lnTo>
                    <a:pt x="552057" y="635608"/>
                  </a:lnTo>
                  <a:lnTo>
                    <a:pt x="516100" y="665854"/>
                  </a:lnTo>
                  <a:lnTo>
                    <a:pt x="476590" y="691286"/>
                  </a:lnTo>
                  <a:lnTo>
                    <a:pt x="434169" y="711490"/>
                  </a:lnTo>
                  <a:lnTo>
                    <a:pt x="389524" y="726141"/>
                  </a:lnTo>
                  <a:lnTo>
                    <a:pt x="343379" y="734999"/>
                  </a:lnTo>
                  <a:lnTo>
                    <a:pt x="312155" y="737611"/>
                  </a:lnTo>
                  <a:lnTo>
                    <a:pt x="296483" y="737921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664831" y="2398093"/>
              <a:ext cx="368935" cy="588010"/>
            </a:xfrm>
            <a:custGeom>
              <a:avLst/>
              <a:gdLst/>
              <a:ahLst/>
              <a:cxnLst/>
              <a:rect l="l" t="t" r="r" b="b"/>
              <a:pathLst>
                <a:path w="368935" h="588010">
                  <a:moveTo>
                    <a:pt x="71851" y="587722"/>
                  </a:moveTo>
                  <a:lnTo>
                    <a:pt x="50859" y="555905"/>
                  </a:lnTo>
                  <a:lnTo>
                    <a:pt x="33255" y="522077"/>
                  </a:lnTo>
                  <a:lnTo>
                    <a:pt x="19238" y="486613"/>
                  </a:lnTo>
                  <a:lnTo>
                    <a:pt x="8961" y="449906"/>
                  </a:lnTo>
                  <a:lnTo>
                    <a:pt x="2524" y="412334"/>
                  </a:lnTo>
                  <a:lnTo>
                    <a:pt x="0" y="374284"/>
                  </a:lnTo>
                  <a:lnTo>
                    <a:pt x="34" y="361578"/>
                  </a:lnTo>
                  <a:lnTo>
                    <a:pt x="2762" y="323542"/>
                  </a:lnTo>
                  <a:lnTo>
                    <a:pt x="9402" y="285990"/>
                  </a:lnTo>
                  <a:lnTo>
                    <a:pt x="19879" y="249340"/>
                  </a:lnTo>
                  <a:lnTo>
                    <a:pt x="34080" y="213965"/>
                  </a:lnTo>
                  <a:lnTo>
                    <a:pt x="51864" y="180232"/>
                  </a:lnTo>
                  <a:lnTo>
                    <a:pt x="73036" y="148515"/>
                  </a:lnTo>
                  <a:lnTo>
                    <a:pt x="97358" y="119165"/>
                  </a:lnTo>
                  <a:lnTo>
                    <a:pt x="124579" y="92480"/>
                  </a:lnTo>
                  <a:lnTo>
                    <a:pt x="154420" y="68738"/>
                  </a:lnTo>
                  <a:lnTo>
                    <a:pt x="186553" y="48203"/>
                  </a:lnTo>
                  <a:lnTo>
                    <a:pt x="220620" y="31102"/>
                  </a:lnTo>
                  <a:lnTo>
                    <a:pt x="256270" y="17606"/>
                  </a:lnTo>
                  <a:lnTo>
                    <a:pt x="293137" y="7858"/>
                  </a:lnTo>
                  <a:lnTo>
                    <a:pt x="330813" y="1968"/>
                  </a:lnTo>
                  <a:lnTo>
                    <a:pt x="368881" y="0"/>
                  </a:lnTo>
                  <a:lnTo>
                    <a:pt x="368881" y="368919"/>
                  </a:lnTo>
                  <a:lnTo>
                    <a:pt x="71851" y="587722"/>
                  </a:lnTo>
                  <a:close/>
                </a:path>
              </a:pathLst>
            </a:custGeom>
            <a:solidFill>
              <a:srgbClr val="E2E2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2021782" y="2334119"/>
            <a:ext cx="655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73M (35.1%)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543828" y="2783402"/>
            <a:ext cx="398145" cy="3302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134M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(64.9%)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569844" y="2119883"/>
            <a:ext cx="953769" cy="839469"/>
            <a:chOff x="2569844" y="2119883"/>
            <a:chExt cx="953769" cy="839469"/>
          </a:xfrm>
        </p:grpSpPr>
        <p:sp>
          <p:nvSpPr>
            <p:cNvPr id="82" name="object 82"/>
            <p:cNvSpPr/>
            <p:nvPr/>
          </p:nvSpPr>
          <p:spPr>
            <a:xfrm>
              <a:off x="2701976" y="2413494"/>
              <a:ext cx="816610" cy="541020"/>
            </a:xfrm>
            <a:custGeom>
              <a:avLst/>
              <a:gdLst/>
              <a:ahLst/>
              <a:cxnLst/>
              <a:rect l="l" t="t" r="r" b="b"/>
              <a:pathLst>
                <a:path w="816610" h="541019">
                  <a:moveTo>
                    <a:pt x="669225" y="524081"/>
                  </a:moveTo>
                  <a:lnTo>
                    <a:pt x="702151" y="540722"/>
                  </a:lnTo>
                  <a:lnTo>
                    <a:pt x="816451" y="540722"/>
                  </a:lnTo>
                </a:path>
                <a:path w="816610" h="541019">
                  <a:moveTo>
                    <a:pt x="133627" y="31423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69844" y="2119883"/>
              <a:ext cx="95249" cy="95249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2671266" y="2082800"/>
            <a:ext cx="2736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Male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85" name="object 8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88944" y="2119883"/>
            <a:ext cx="95249" cy="95249"/>
          </a:xfrm>
          <a:prstGeom prst="rect">
            <a:avLst/>
          </a:prstGeom>
        </p:spPr>
      </p:pic>
      <p:sp>
        <p:nvSpPr>
          <p:cNvPr id="86" name="object 86"/>
          <p:cNvSpPr txBox="1"/>
          <p:nvPr/>
        </p:nvSpPr>
        <p:spPr>
          <a:xfrm>
            <a:off x="3085157" y="2082800"/>
            <a:ext cx="3854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Female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320037" y="5563379"/>
            <a:ext cx="579755" cy="123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Mumbai</a:t>
            </a:r>
            <a:endParaRPr sz="900">
              <a:latin typeface="Segoe UI"/>
              <a:cs typeface="Segoe UI"/>
            </a:endParaRPr>
          </a:p>
          <a:p>
            <a:pPr marL="12700" marR="5080" indent="143510" algn="just">
              <a:lnSpc>
                <a:spcPct val="195900"/>
              </a:lnSpc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Chennai  Bengaluru </a:t>
            </a:r>
            <a:r>
              <a:rPr sz="900" spc="-23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Delhi NCR </a:t>
            </a:r>
            <a:r>
              <a:rPr sz="900" spc="-23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Hyderabad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972550" y="5546271"/>
            <a:ext cx="3155950" cy="207645"/>
            <a:chOff x="8972550" y="5546271"/>
            <a:chExt cx="3155950" cy="207645"/>
          </a:xfrm>
        </p:grpSpPr>
        <p:sp>
          <p:nvSpPr>
            <p:cNvPr id="89" name="object 89"/>
            <p:cNvSpPr/>
            <p:nvPr/>
          </p:nvSpPr>
          <p:spPr>
            <a:xfrm>
              <a:off x="8972550" y="5546271"/>
              <a:ext cx="1753235" cy="104139"/>
            </a:xfrm>
            <a:custGeom>
              <a:avLst/>
              <a:gdLst/>
              <a:ahLst/>
              <a:cxnLst/>
              <a:rect l="l" t="t" r="r" b="b"/>
              <a:pathLst>
                <a:path w="1753234" h="104139">
                  <a:moveTo>
                    <a:pt x="1753177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1753177" y="0"/>
                  </a:lnTo>
                  <a:lnTo>
                    <a:pt x="1753177" y="103789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972550" y="5650060"/>
              <a:ext cx="3155950" cy="104139"/>
            </a:xfrm>
            <a:custGeom>
              <a:avLst/>
              <a:gdLst/>
              <a:ahLst/>
              <a:cxnLst/>
              <a:rect l="l" t="t" r="r" b="b"/>
              <a:pathLst>
                <a:path w="3155950" h="104139">
                  <a:moveTo>
                    <a:pt x="3155718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3155718" y="0"/>
                  </a:lnTo>
                  <a:lnTo>
                    <a:pt x="3155718" y="10378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8972550" y="5815012"/>
            <a:ext cx="2445385" cy="207645"/>
            <a:chOff x="8972550" y="5815012"/>
            <a:chExt cx="2445385" cy="207645"/>
          </a:xfrm>
        </p:grpSpPr>
        <p:sp>
          <p:nvSpPr>
            <p:cNvPr id="92" name="object 92"/>
            <p:cNvSpPr/>
            <p:nvPr/>
          </p:nvSpPr>
          <p:spPr>
            <a:xfrm>
              <a:off x="8972550" y="5815012"/>
              <a:ext cx="1352550" cy="104139"/>
            </a:xfrm>
            <a:custGeom>
              <a:avLst/>
              <a:gdLst/>
              <a:ahLst/>
              <a:cxnLst/>
              <a:rect l="l" t="t" r="r" b="b"/>
              <a:pathLst>
                <a:path w="1352550" h="104139">
                  <a:moveTo>
                    <a:pt x="1352450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1352450" y="0"/>
                  </a:lnTo>
                  <a:lnTo>
                    <a:pt x="1352450" y="103789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972550" y="5918801"/>
              <a:ext cx="2445385" cy="104139"/>
            </a:xfrm>
            <a:custGeom>
              <a:avLst/>
              <a:gdLst/>
              <a:ahLst/>
              <a:cxnLst/>
              <a:rect l="l" t="t" r="r" b="b"/>
              <a:pathLst>
                <a:path w="2445384" h="104139">
                  <a:moveTo>
                    <a:pt x="2445340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2445340" y="0"/>
                  </a:lnTo>
                  <a:lnTo>
                    <a:pt x="2445340" y="10378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8972550" y="6083753"/>
            <a:ext cx="2258695" cy="207645"/>
            <a:chOff x="8972550" y="6083753"/>
            <a:chExt cx="2258695" cy="207645"/>
          </a:xfrm>
        </p:grpSpPr>
        <p:sp>
          <p:nvSpPr>
            <p:cNvPr id="95" name="object 95"/>
            <p:cNvSpPr/>
            <p:nvPr/>
          </p:nvSpPr>
          <p:spPr>
            <a:xfrm>
              <a:off x="8972550" y="6083753"/>
              <a:ext cx="1161415" cy="104139"/>
            </a:xfrm>
            <a:custGeom>
              <a:avLst/>
              <a:gdLst/>
              <a:ahLst/>
              <a:cxnLst/>
              <a:rect l="l" t="t" r="r" b="b"/>
              <a:pathLst>
                <a:path w="1161415" h="104139">
                  <a:moveTo>
                    <a:pt x="1161195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1161195" y="0"/>
                  </a:lnTo>
                  <a:lnTo>
                    <a:pt x="1161195" y="103789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972550" y="6187543"/>
              <a:ext cx="2258695" cy="104139"/>
            </a:xfrm>
            <a:custGeom>
              <a:avLst/>
              <a:gdLst/>
              <a:ahLst/>
              <a:cxnLst/>
              <a:rect l="l" t="t" r="r" b="b"/>
              <a:pathLst>
                <a:path w="2258695" h="104139">
                  <a:moveTo>
                    <a:pt x="2258638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2258638" y="0"/>
                  </a:lnTo>
                  <a:lnTo>
                    <a:pt x="2258638" y="10378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8972550" y="6352494"/>
            <a:ext cx="2159000" cy="207645"/>
            <a:chOff x="8972550" y="6352494"/>
            <a:chExt cx="2159000" cy="207645"/>
          </a:xfrm>
        </p:grpSpPr>
        <p:sp>
          <p:nvSpPr>
            <p:cNvPr id="98" name="object 98"/>
            <p:cNvSpPr/>
            <p:nvPr/>
          </p:nvSpPr>
          <p:spPr>
            <a:xfrm>
              <a:off x="8972550" y="6352494"/>
              <a:ext cx="1229995" cy="104139"/>
            </a:xfrm>
            <a:custGeom>
              <a:avLst/>
              <a:gdLst/>
              <a:ahLst/>
              <a:cxnLst/>
              <a:rect l="l" t="t" r="r" b="b"/>
              <a:pathLst>
                <a:path w="1229995" h="104139">
                  <a:moveTo>
                    <a:pt x="1229500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1229500" y="0"/>
                  </a:lnTo>
                  <a:lnTo>
                    <a:pt x="1229500" y="103789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972550" y="6456284"/>
              <a:ext cx="2159000" cy="104139"/>
            </a:xfrm>
            <a:custGeom>
              <a:avLst/>
              <a:gdLst/>
              <a:ahLst/>
              <a:cxnLst/>
              <a:rect l="l" t="t" r="r" b="b"/>
              <a:pathLst>
                <a:path w="2159000" h="104140">
                  <a:moveTo>
                    <a:pt x="2158457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2158457" y="0"/>
                  </a:lnTo>
                  <a:lnTo>
                    <a:pt x="2158457" y="10378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8972550" y="6621235"/>
            <a:ext cx="1807845" cy="207645"/>
            <a:chOff x="8972550" y="6621235"/>
            <a:chExt cx="1807845" cy="207645"/>
          </a:xfrm>
        </p:grpSpPr>
        <p:sp>
          <p:nvSpPr>
            <p:cNvPr id="101" name="object 101"/>
            <p:cNvSpPr/>
            <p:nvPr/>
          </p:nvSpPr>
          <p:spPr>
            <a:xfrm>
              <a:off x="8972550" y="6621235"/>
              <a:ext cx="892810" cy="104139"/>
            </a:xfrm>
            <a:custGeom>
              <a:avLst/>
              <a:gdLst/>
              <a:ahLst/>
              <a:cxnLst/>
              <a:rect l="l" t="t" r="r" b="b"/>
              <a:pathLst>
                <a:path w="892809" h="104140">
                  <a:moveTo>
                    <a:pt x="892526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892526" y="0"/>
                  </a:lnTo>
                  <a:lnTo>
                    <a:pt x="892526" y="103789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72550" y="6725025"/>
              <a:ext cx="1807845" cy="104139"/>
            </a:xfrm>
            <a:custGeom>
              <a:avLst/>
              <a:gdLst/>
              <a:ahLst/>
              <a:cxnLst/>
              <a:rect l="l" t="t" r="r" b="b"/>
              <a:pathLst>
                <a:path w="1807845" h="104140">
                  <a:moveTo>
                    <a:pt x="1807821" y="103789"/>
                  </a:moveTo>
                  <a:lnTo>
                    <a:pt x="0" y="103789"/>
                  </a:lnTo>
                  <a:lnTo>
                    <a:pt x="0" y="0"/>
                  </a:lnTo>
                  <a:lnTo>
                    <a:pt x="1807821" y="0"/>
                  </a:lnTo>
                  <a:lnTo>
                    <a:pt x="1807821" y="10378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10789226" y="5511201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385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0388500" y="5779942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297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197245" y="6048682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255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265550" y="6317424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270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928576" y="6586164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196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2175429" y="5614990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693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1481390" y="5883731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537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1294688" y="6152472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496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1194505" y="6421213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474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0843872" y="6689954"/>
            <a:ext cx="210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397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13" name="object 1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65994" y="5186933"/>
            <a:ext cx="95249" cy="95249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389869" y="5186933"/>
            <a:ext cx="95249" cy="95249"/>
          </a:xfrm>
          <a:prstGeom prst="rect">
            <a:avLst/>
          </a:prstGeom>
        </p:spPr>
      </p:pic>
      <p:sp>
        <p:nvSpPr>
          <p:cNvPr id="115" name="object 115"/>
          <p:cNvSpPr txBox="1"/>
          <p:nvPr/>
        </p:nvSpPr>
        <p:spPr>
          <a:xfrm>
            <a:off x="9354987" y="4892675"/>
            <a:ext cx="1950085" cy="4197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solidFill>
                  <a:srgbClr val="E2E2B5"/>
                </a:solidFill>
                <a:latin typeface="Segoe UI"/>
                <a:cs typeface="Segoe UI"/>
              </a:rPr>
              <a:t>Total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Customers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City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and</a:t>
            </a:r>
            <a:r>
              <a:rPr sz="900" b="1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Gender</a:t>
            </a:r>
            <a:endParaRPr sz="900">
              <a:latin typeface="Segoe UI"/>
              <a:cs typeface="Segoe UI"/>
            </a:endParaRPr>
          </a:p>
          <a:p>
            <a:pPr marL="624840">
              <a:lnSpc>
                <a:spcPct val="100000"/>
              </a:lnSpc>
              <a:spcBef>
                <a:spcPts val="945"/>
              </a:spcBef>
              <a:tabLst>
                <a:tab pos="1149985" algn="l"/>
              </a:tabLst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Female	Male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4998976" y="2398726"/>
            <a:ext cx="737235" cy="736600"/>
            <a:chOff x="4998976" y="2398726"/>
            <a:chExt cx="737235" cy="736600"/>
          </a:xfrm>
        </p:grpSpPr>
        <p:sp>
          <p:nvSpPr>
            <p:cNvPr id="117" name="object 117"/>
            <p:cNvSpPr/>
            <p:nvPr/>
          </p:nvSpPr>
          <p:spPr>
            <a:xfrm>
              <a:off x="5041636" y="2398726"/>
              <a:ext cx="694055" cy="736600"/>
            </a:xfrm>
            <a:custGeom>
              <a:avLst/>
              <a:gdLst/>
              <a:ahLst/>
              <a:cxnLst/>
              <a:rect l="l" t="t" r="r" b="b"/>
              <a:pathLst>
                <a:path w="694054" h="736600">
                  <a:moveTo>
                    <a:pt x="331434" y="736526"/>
                  </a:moveTo>
                  <a:lnTo>
                    <a:pt x="282886" y="734073"/>
                  </a:lnTo>
                  <a:lnTo>
                    <a:pt x="235084" y="725249"/>
                  </a:lnTo>
                  <a:lnTo>
                    <a:pt x="188861" y="710205"/>
                  </a:lnTo>
                  <a:lnTo>
                    <a:pt x="145021" y="689205"/>
                  </a:lnTo>
                  <a:lnTo>
                    <a:pt x="104329" y="662613"/>
                  </a:lnTo>
                  <a:lnTo>
                    <a:pt x="67494" y="630895"/>
                  </a:lnTo>
                  <a:lnTo>
                    <a:pt x="35157" y="594601"/>
                  </a:lnTo>
                  <a:lnTo>
                    <a:pt x="7881" y="554365"/>
                  </a:lnTo>
                  <a:lnTo>
                    <a:pt x="0" y="540196"/>
                  </a:lnTo>
                  <a:lnTo>
                    <a:pt x="325700" y="368285"/>
                  </a:lnTo>
                  <a:lnTo>
                    <a:pt x="325700" y="0"/>
                  </a:lnTo>
                  <a:lnTo>
                    <a:pt x="374204" y="3207"/>
                  </a:lnTo>
                  <a:lnTo>
                    <a:pt x="421863" y="12776"/>
                  </a:lnTo>
                  <a:lnTo>
                    <a:pt x="467847" y="28537"/>
                  </a:lnTo>
                  <a:lnTo>
                    <a:pt x="511354" y="50217"/>
                  </a:lnTo>
                  <a:lnTo>
                    <a:pt x="551627" y="77439"/>
                  </a:lnTo>
                  <a:lnTo>
                    <a:pt x="587964" y="109727"/>
                  </a:lnTo>
                  <a:lnTo>
                    <a:pt x="619732" y="146520"/>
                  </a:lnTo>
                  <a:lnTo>
                    <a:pt x="646377" y="187176"/>
                  </a:lnTo>
                  <a:lnTo>
                    <a:pt x="667436" y="230987"/>
                  </a:lnTo>
                  <a:lnTo>
                    <a:pt x="682542" y="277191"/>
                  </a:lnTo>
                  <a:lnTo>
                    <a:pt x="691431" y="324981"/>
                  </a:lnTo>
                  <a:lnTo>
                    <a:pt x="693948" y="373525"/>
                  </a:lnTo>
                  <a:lnTo>
                    <a:pt x="693361" y="389728"/>
                  </a:lnTo>
                  <a:lnTo>
                    <a:pt x="687334" y="437963"/>
                  </a:lnTo>
                  <a:lnTo>
                    <a:pt x="675007" y="484984"/>
                  </a:lnTo>
                  <a:lnTo>
                    <a:pt x="656595" y="529972"/>
                  </a:lnTo>
                  <a:lnTo>
                    <a:pt x="632419" y="572143"/>
                  </a:lnTo>
                  <a:lnTo>
                    <a:pt x="602898" y="610763"/>
                  </a:lnTo>
                  <a:lnTo>
                    <a:pt x="568549" y="645158"/>
                  </a:lnTo>
                  <a:lnTo>
                    <a:pt x="529969" y="674730"/>
                  </a:lnTo>
                  <a:lnTo>
                    <a:pt x="487830" y="698963"/>
                  </a:lnTo>
                  <a:lnTo>
                    <a:pt x="442867" y="717435"/>
                  </a:lnTo>
                  <a:lnTo>
                    <a:pt x="395863" y="729825"/>
                  </a:lnTo>
                  <a:lnTo>
                    <a:pt x="347636" y="735917"/>
                  </a:lnTo>
                  <a:lnTo>
                    <a:pt x="331434" y="736526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998976" y="2398726"/>
              <a:ext cx="368935" cy="540385"/>
            </a:xfrm>
            <a:custGeom>
              <a:avLst/>
              <a:gdLst/>
              <a:ahLst/>
              <a:cxnLst/>
              <a:rect l="l" t="t" r="r" b="b"/>
              <a:pathLst>
                <a:path w="368935" h="540385">
                  <a:moveTo>
                    <a:pt x="42660" y="540196"/>
                  </a:moveTo>
                  <a:lnTo>
                    <a:pt x="26071" y="504425"/>
                  </a:lnTo>
                  <a:lnTo>
                    <a:pt x="13478" y="467050"/>
                  </a:lnTo>
                  <a:lnTo>
                    <a:pt x="3745" y="420749"/>
                  </a:lnTo>
                  <a:lnTo>
                    <a:pt x="28" y="373582"/>
                  </a:lnTo>
                  <a:lnTo>
                    <a:pt x="0" y="365694"/>
                  </a:lnTo>
                  <a:lnTo>
                    <a:pt x="449" y="349917"/>
                  </a:lnTo>
                  <a:lnTo>
                    <a:pt x="5838" y="302911"/>
                  </a:lnTo>
                  <a:lnTo>
                    <a:pt x="17207" y="256984"/>
                  </a:lnTo>
                  <a:lnTo>
                    <a:pt x="34369" y="212893"/>
                  </a:lnTo>
                  <a:lnTo>
                    <a:pt x="57042" y="171366"/>
                  </a:lnTo>
                  <a:lnTo>
                    <a:pt x="84849" y="133087"/>
                  </a:lnTo>
                  <a:lnTo>
                    <a:pt x="117334" y="98688"/>
                  </a:lnTo>
                  <a:lnTo>
                    <a:pt x="153960" y="68737"/>
                  </a:lnTo>
                  <a:lnTo>
                    <a:pt x="194123" y="43727"/>
                  </a:lnTo>
                  <a:lnTo>
                    <a:pt x="237160" y="24071"/>
                  </a:lnTo>
                  <a:lnTo>
                    <a:pt x="282362" y="10094"/>
                  </a:lnTo>
                  <a:lnTo>
                    <a:pt x="328982" y="2026"/>
                  </a:lnTo>
                  <a:lnTo>
                    <a:pt x="368360" y="0"/>
                  </a:lnTo>
                  <a:lnTo>
                    <a:pt x="368360" y="368285"/>
                  </a:lnTo>
                  <a:lnTo>
                    <a:pt x="42660" y="540196"/>
                  </a:lnTo>
                  <a:close/>
                </a:path>
              </a:pathLst>
            </a:custGeom>
            <a:solidFill>
              <a:srgbClr val="E2E2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4369095" y="2326875"/>
            <a:ext cx="655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29M (32.7%)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5861854" y="2810127"/>
            <a:ext cx="398145" cy="3302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60M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(67.3%)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4903469" y="2119883"/>
            <a:ext cx="937894" cy="866140"/>
            <a:chOff x="4903469" y="2119883"/>
            <a:chExt cx="937894" cy="866140"/>
          </a:xfrm>
        </p:grpSpPr>
        <p:sp>
          <p:nvSpPr>
            <p:cNvPr id="122" name="object 122"/>
            <p:cNvSpPr/>
            <p:nvPr/>
          </p:nvSpPr>
          <p:spPr>
            <a:xfrm>
              <a:off x="5049289" y="2406250"/>
              <a:ext cx="787400" cy="575310"/>
            </a:xfrm>
            <a:custGeom>
              <a:avLst/>
              <a:gdLst/>
              <a:ahLst/>
              <a:cxnLst/>
              <a:rect l="l" t="t" r="r" b="b"/>
              <a:pathLst>
                <a:path w="787400" h="575310">
                  <a:moveTo>
                    <a:pt x="641326" y="555676"/>
                  </a:moveTo>
                  <a:lnTo>
                    <a:pt x="672865" y="574692"/>
                  </a:lnTo>
                  <a:lnTo>
                    <a:pt x="787165" y="574692"/>
                  </a:lnTo>
                </a:path>
                <a:path w="787400" h="575310">
                  <a:moveTo>
                    <a:pt x="132410" y="32067"/>
                  </a:moveTo>
                  <a:lnTo>
                    <a:pt x="114300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3469" y="2119883"/>
              <a:ext cx="95249" cy="95249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5004891" y="2082800"/>
            <a:ext cx="2736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Male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125" name="object 1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22569" y="2119883"/>
            <a:ext cx="95249" cy="95249"/>
          </a:xfrm>
          <a:prstGeom prst="rect">
            <a:avLst/>
          </a:prstGeom>
        </p:spPr>
      </p:pic>
      <p:sp>
        <p:nvSpPr>
          <p:cNvPr id="126" name="object 126"/>
          <p:cNvSpPr txBox="1"/>
          <p:nvPr/>
        </p:nvSpPr>
        <p:spPr>
          <a:xfrm>
            <a:off x="5418782" y="2082800"/>
            <a:ext cx="3854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Female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2663122" y="3956934"/>
            <a:ext cx="722630" cy="722630"/>
            <a:chOff x="2663122" y="3956934"/>
            <a:chExt cx="722630" cy="722630"/>
          </a:xfrm>
        </p:grpSpPr>
        <p:sp>
          <p:nvSpPr>
            <p:cNvPr id="128" name="object 128"/>
            <p:cNvSpPr/>
            <p:nvPr/>
          </p:nvSpPr>
          <p:spPr>
            <a:xfrm>
              <a:off x="2663122" y="3956934"/>
              <a:ext cx="722630" cy="722630"/>
            </a:xfrm>
            <a:custGeom>
              <a:avLst/>
              <a:gdLst/>
              <a:ahLst/>
              <a:cxnLst/>
              <a:rect l="l" t="t" r="r" b="b"/>
              <a:pathLst>
                <a:path w="722629" h="722629">
                  <a:moveTo>
                    <a:pt x="367162" y="722079"/>
                  </a:moveTo>
                  <a:lnTo>
                    <a:pt x="328960" y="720700"/>
                  </a:lnTo>
                  <a:lnTo>
                    <a:pt x="291118" y="715290"/>
                  </a:lnTo>
                  <a:lnTo>
                    <a:pt x="254059" y="705910"/>
                  </a:lnTo>
                  <a:lnTo>
                    <a:pt x="218201" y="692664"/>
                  </a:lnTo>
                  <a:lnTo>
                    <a:pt x="183943" y="675701"/>
                  </a:lnTo>
                  <a:lnTo>
                    <a:pt x="151671" y="655212"/>
                  </a:lnTo>
                  <a:lnTo>
                    <a:pt x="121746" y="631425"/>
                  </a:lnTo>
                  <a:lnTo>
                    <a:pt x="94504" y="604608"/>
                  </a:lnTo>
                  <a:lnTo>
                    <a:pt x="70249" y="575062"/>
                  </a:lnTo>
                  <a:lnTo>
                    <a:pt x="49255" y="543116"/>
                  </a:lnTo>
                  <a:lnTo>
                    <a:pt x="31755" y="509130"/>
                  </a:lnTo>
                  <a:lnTo>
                    <a:pt x="17946" y="473484"/>
                  </a:lnTo>
                  <a:lnTo>
                    <a:pt x="7984" y="436578"/>
                  </a:lnTo>
                  <a:lnTo>
                    <a:pt x="1979" y="398825"/>
                  </a:lnTo>
                  <a:lnTo>
                    <a:pt x="0" y="360650"/>
                  </a:lnTo>
                  <a:lnTo>
                    <a:pt x="137" y="351093"/>
                  </a:lnTo>
                  <a:lnTo>
                    <a:pt x="3214" y="312990"/>
                  </a:lnTo>
                  <a:lnTo>
                    <a:pt x="10302" y="275426"/>
                  </a:lnTo>
                  <a:lnTo>
                    <a:pt x="21322" y="238822"/>
                  </a:lnTo>
                  <a:lnTo>
                    <a:pt x="24679" y="229866"/>
                  </a:lnTo>
                  <a:lnTo>
                    <a:pt x="361065" y="361065"/>
                  </a:lnTo>
                  <a:lnTo>
                    <a:pt x="361065" y="0"/>
                  </a:lnTo>
                  <a:lnTo>
                    <a:pt x="399238" y="2023"/>
                  </a:lnTo>
                  <a:lnTo>
                    <a:pt x="436983" y="8071"/>
                  </a:lnTo>
                  <a:lnTo>
                    <a:pt x="473878" y="18076"/>
                  </a:lnTo>
                  <a:lnTo>
                    <a:pt x="509508" y="31925"/>
                  </a:lnTo>
                  <a:lnTo>
                    <a:pt x="543474" y="49464"/>
                  </a:lnTo>
                  <a:lnTo>
                    <a:pt x="575395" y="70496"/>
                  </a:lnTo>
                  <a:lnTo>
                    <a:pt x="604914" y="94784"/>
                  </a:lnTo>
                  <a:lnTo>
                    <a:pt x="631700" y="122057"/>
                  </a:lnTo>
                  <a:lnTo>
                    <a:pt x="655452" y="152009"/>
                  </a:lnTo>
                  <a:lnTo>
                    <a:pt x="675904" y="184305"/>
                  </a:lnTo>
                  <a:lnTo>
                    <a:pt x="692828" y="218582"/>
                  </a:lnTo>
                  <a:lnTo>
                    <a:pt x="706032" y="254456"/>
                  </a:lnTo>
                  <a:lnTo>
                    <a:pt x="715370" y="291525"/>
                  </a:lnTo>
                  <a:lnTo>
                    <a:pt x="720736" y="329373"/>
                  </a:lnTo>
                  <a:lnTo>
                    <a:pt x="722117" y="358012"/>
                  </a:lnTo>
                  <a:lnTo>
                    <a:pt x="722071" y="367577"/>
                  </a:lnTo>
                  <a:lnTo>
                    <a:pt x="719359" y="405707"/>
                  </a:lnTo>
                  <a:lnTo>
                    <a:pt x="712631" y="443338"/>
                  </a:lnTo>
                  <a:lnTo>
                    <a:pt x="701963" y="480046"/>
                  </a:lnTo>
                  <a:lnTo>
                    <a:pt x="687473" y="515420"/>
                  </a:lnTo>
                  <a:lnTo>
                    <a:pt x="669325" y="549064"/>
                  </a:lnTo>
                  <a:lnTo>
                    <a:pt x="647721" y="580601"/>
                  </a:lnTo>
                  <a:lnTo>
                    <a:pt x="622904" y="609677"/>
                  </a:lnTo>
                  <a:lnTo>
                    <a:pt x="595152" y="635967"/>
                  </a:lnTo>
                  <a:lnTo>
                    <a:pt x="564776" y="659175"/>
                  </a:lnTo>
                  <a:lnTo>
                    <a:pt x="532117" y="679041"/>
                  </a:lnTo>
                  <a:lnTo>
                    <a:pt x="497541" y="695343"/>
                  </a:lnTo>
                  <a:lnTo>
                    <a:pt x="461435" y="707899"/>
                  </a:lnTo>
                  <a:lnTo>
                    <a:pt x="424203" y="716566"/>
                  </a:lnTo>
                  <a:lnTo>
                    <a:pt x="386264" y="721249"/>
                  </a:lnTo>
                  <a:lnTo>
                    <a:pt x="376715" y="721791"/>
                  </a:lnTo>
                  <a:lnTo>
                    <a:pt x="367162" y="722079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87802" y="3956934"/>
              <a:ext cx="336550" cy="361315"/>
            </a:xfrm>
            <a:custGeom>
              <a:avLst/>
              <a:gdLst/>
              <a:ahLst/>
              <a:cxnLst/>
              <a:rect l="l" t="t" r="r" b="b"/>
              <a:pathLst>
                <a:path w="336550" h="361314">
                  <a:moveTo>
                    <a:pt x="336385" y="361065"/>
                  </a:moveTo>
                  <a:lnTo>
                    <a:pt x="0" y="229866"/>
                  </a:lnTo>
                  <a:lnTo>
                    <a:pt x="5153" y="217349"/>
                  </a:lnTo>
                  <a:lnTo>
                    <a:pt x="10764" y="205051"/>
                  </a:lnTo>
                  <a:lnTo>
                    <a:pt x="30323" y="169506"/>
                  </a:lnTo>
                  <a:lnTo>
                    <a:pt x="53735" y="136394"/>
                  </a:lnTo>
                  <a:lnTo>
                    <a:pt x="80711" y="106115"/>
                  </a:lnTo>
                  <a:lnTo>
                    <a:pt x="110927" y="79040"/>
                  </a:lnTo>
                  <a:lnTo>
                    <a:pt x="143990" y="55528"/>
                  </a:lnTo>
                  <a:lnTo>
                    <a:pt x="179466" y="35881"/>
                  </a:lnTo>
                  <a:lnTo>
                    <a:pt x="216920" y="20335"/>
                  </a:lnTo>
                  <a:lnTo>
                    <a:pt x="255900" y="9083"/>
                  </a:lnTo>
                  <a:lnTo>
                    <a:pt x="295896" y="2276"/>
                  </a:lnTo>
                  <a:lnTo>
                    <a:pt x="336385" y="0"/>
                  </a:lnTo>
                  <a:lnTo>
                    <a:pt x="336385" y="361065"/>
                  </a:lnTo>
                  <a:close/>
                </a:path>
              </a:pathLst>
            </a:custGeom>
            <a:solidFill>
              <a:srgbClr val="E2E2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3393063" y="4573999"/>
            <a:ext cx="716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167M (80.9%)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2467609" y="3679062"/>
            <a:ext cx="904875" cy="979169"/>
            <a:chOff x="2467609" y="3679062"/>
            <a:chExt cx="904875" cy="979169"/>
          </a:xfrm>
        </p:grpSpPr>
        <p:sp>
          <p:nvSpPr>
            <p:cNvPr id="132" name="object 132"/>
            <p:cNvSpPr/>
            <p:nvPr/>
          </p:nvSpPr>
          <p:spPr>
            <a:xfrm>
              <a:off x="2680711" y="3982626"/>
              <a:ext cx="687070" cy="671195"/>
            </a:xfrm>
            <a:custGeom>
              <a:avLst/>
              <a:gdLst/>
              <a:ahLst/>
              <a:cxnLst/>
              <a:rect l="l" t="t" r="r" b="b"/>
              <a:pathLst>
                <a:path w="687070" h="671195">
                  <a:moveTo>
                    <a:pt x="552280" y="640936"/>
                  </a:moveTo>
                  <a:lnTo>
                    <a:pt x="572651" y="670747"/>
                  </a:lnTo>
                  <a:lnTo>
                    <a:pt x="686951" y="670747"/>
                  </a:lnTo>
                </a:path>
                <a:path w="687070" h="671195">
                  <a:moveTo>
                    <a:pt x="134671" y="29811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7609" y="3679062"/>
              <a:ext cx="95249" cy="9524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86734" y="3679062"/>
              <a:ext cx="95249" cy="95249"/>
            </a:xfrm>
            <a:prstGeom prst="rect">
              <a:avLst/>
            </a:prstGeom>
          </p:spPr>
        </p:pic>
      </p:grpSp>
      <p:sp>
        <p:nvSpPr>
          <p:cNvPr id="135" name="object 135"/>
          <p:cNvSpPr txBox="1"/>
          <p:nvPr/>
        </p:nvSpPr>
        <p:spPr>
          <a:xfrm>
            <a:off x="2000517" y="3378200"/>
            <a:ext cx="1828164" cy="68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E2E2B5"/>
                </a:solidFill>
                <a:latin typeface="Segoe UI"/>
                <a:cs typeface="Segoe UI"/>
              </a:rPr>
              <a:t>Avg</a:t>
            </a:r>
            <a:r>
              <a:rPr sz="900" b="1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r>
              <a:rPr sz="900" b="1" spc="-2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b="1" spc="-2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Marital</a:t>
            </a:r>
            <a:r>
              <a:rPr sz="900" b="1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Status</a:t>
            </a:r>
            <a:endParaRPr sz="900">
              <a:latin typeface="Segoe UI"/>
              <a:cs typeface="Segoe UI"/>
            </a:endParaRPr>
          </a:p>
          <a:p>
            <a:pPr marL="584835">
              <a:lnSpc>
                <a:spcPct val="100000"/>
              </a:lnSpc>
              <a:spcBef>
                <a:spcPts val="920"/>
              </a:spcBef>
              <a:tabLst>
                <a:tab pos="1196975" algn="l"/>
              </a:tabLst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Married	Single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39M</a:t>
            </a:r>
            <a:r>
              <a:rPr sz="900" spc="-5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(19.1%)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5000063" y="3952308"/>
            <a:ext cx="744220" cy="744220"/>
            <a:chOff x="5000063" y="3952308"/>
            <a:chExt cx="744220" cy="744220"/>
          </a:xfrm>
        </p:grpSpPr>
        <p:sp>
          <p:nvSpPr>
            <p:cNvPr id="137" name="object 137"/>
            <p:cNvSpPr/>
            <p:nvPr/>
          </p:nvSpPr>
          <p:spPr>
            <a:xfrm>
              <a:off x="5000063" y="3952308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379849" y="744000"/>
                  </a:moveTo>
                  <a:lnTo>
                    <a:pt x="340532" y="742746"/>
                  </a:lnTo>
                  <a:lnTo>
                    <a:pt x="301567" y="737347"/>
                  </a:lnTo>
                  <a:lnTo>
                    <a:pt x="263389" y="727865"/>
                  </a:lnTo>
                  <a:lnTo>
                    <a:pt x="226427" y="714404"/>
                  </a:lnTo>
                  <a:lnTo>
                    <a:pt x="191092" y="697116"/>
                  </a:lnTo>
                  <a:lnTo>
                    <a:pt x="157780" y="676194"/>
                  </a:lnTo>
                  <a:lnTo>
                    <a:pt x="126864" y="651872"/>
                  </a:lnTo>
                  <a:lnTo>
                    <a:pt x="98688" y="624421"/>
                  </a:lnTo>
                  <a:lnTo>
                    <a:pt x="73568" y="594148"/>
                  </a:lnTo>
                  <a:lnTo>
                    <a:pt x="51785" y="561393"/>
                  </a:lnTo>
                  <a:lnTo>
                    <a:pt x="33583" y="526520"/>
                  </a:lnTo>
                  <a:lnTo>
                    <a:pt x="19164" y="489921"/>
                  </a:lnTo>
                  <a:lnTo>
                    <a:pt x="8690" y="452004"/>
                  </a:lnTo>
                  <a:lnTo>
                    <a:pt x="2278" y="413193"/>
                  </a:lnTo>
                  <a:lnTo>
                    <a:pt x="0" y="373922"/>
                  </a:lnTo>
                  <a:lnTo>
                    <a:pt x="80" y="364087"/>
                  </a:lnTo>
                  <a:lnTo>
                    <a:pt x="2999" y="324858"/>
                  </a:lnTo>
                  <a:lnTo>
                    <a:pt x="10044" y="286157"/>
                  </a:lnTo>
                  <a:lnTo>
                    <a:pt x="21135" y="248415"/>
                  </a:lnTo>
                  <a:lnTo>
                    <a:pt x="24528" y="239177"/>
                  </a:lnTo>
                  <a:lnTo>
                    <a:pt x="372036" y="372041"/>
                  </a:lnTo>
                  <a:lnTo>
                    <a:pt x="372036" y="0"/>
                  </a:lnTo>
                  <a:lnTo>
                    <a:pt x="411319" y="2079"/>
                  </a:lnTo>
                  <a:lnTo>
                    <a:pt x="450162" y="8295"/>
                  </a:lnTo>
                  <a:lnTo>
                    <a:pt x="488131" y="18577"/>
                  </a:lnTo>
                  <a:lnTo>
                    <a:pt x="524803" y="32811"/>
                  </a:lnTo>
                  <a:lnTo>
                    <a:pt x="559767" y="50837"/>
                  </a:lnTo>
                  <a:lnTo>
                    <a:pt x="592632" y="72454"/>
                  </a:lnTo>
                  <a:lnTo>
                    <a:pt x="623031" y="97420"/>
                  </a:lnTo>
                  <a:lnTo>
                    <a:pt x="650624" y="125457"/>
                  </a:lnTo>
                  <a:lnTo>
                    <a:pt x="675102" y="156250"/>
                  </a:lnTo>
                  <a:lnTo>
                    <a:pt x="696193" y="189456"/>
                  </a:lnTo>
                  <a:lnTo>
                    <a:pt x="713659" y="224703"/>
                  </a:lnTo>
                  <a:lnTo>
                    <a:pt x="727306" y="261597"/>
                  </a:lnTo>
                  <a:lnTo>
                    <a:pt x="736982" y="299725"/>
                  </a:lnTo>
                  <a:lnTo>
                    <a:pt x="742577" y="338663"/>
                  </a:lnTo>
                  <a:lnTo>
                    <a:pt x="744057" y="368131"/>
                  </a:lnTo>
                  <a:lnTo>
                    <a:pt x="744030" y="377973"/>
                  </a:lnTo>
                  <a:lnTo>
                    <a:pt x="741325" y="417217"/>
                  </a:lnTo>
                  <a:lnTo>
                    <a:pt x="734490" y="455956"/>
                  </a:lnTo>
                  <a:lnTo>
                    <a:pt x="723604" y="493757"/>
                  </a:lnTo>
                  <a:lnTo>
                    <a:pt x="708788" y="530197"/>
                  </a:lnTo>
                  <a:lnTo>
                    <a:pt x="690206" y="564869"/>
                  </a:lnTo>
                  <a:lnTo>
                    <a:pt x="668068" y="597385"/>
                  </a:lnTo>
                  <a:lnTo>
                    <a:pt x="642620" y="627382"/>
                  </a:lnTo>
                  <a:lnTo>
                    <a:pt x="614147" y="654525"/>
                  </a:lnTo>
                  <a:lnTo>
                    <a:pt x="582967" y="678509"/>
                  </a:lnTo>
                  <a:lnTo>
                    <a:pt x="549430" y="699067"/>
                  </a:lnTo>
                  <a:lnTo>
                    <a:pt x="513909" y="715969"/>
                  </a:lnTo>
                  <a:lnTo>
                    <a:pt x="476802" y="729027"/>
                  </a:lnTo>
                  <a:lnTo>
                    <a:pt x="438524" y="738093"/>
                  </a:lnTo>
                  <a:lnTo>
                    <a:pt x="399502" y="743067"/>
                  </a:lnTo>
                  <a:lnTo>
                    <a:pt x="389678" y="743664"/>
                  </a:lnTo>
                  <a:lnTo>
                    <a:pt x="379849" y="744000"/>
                  </a:lnTo>
                  <a:close/>
                </a:path>
              </a:pathLst>
            </a:custGeom>
            <a:solidFill>
              <a:srgbClr val="4F8B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024591" y="3952308"/>
              <a:ext cx="347980" cy="372110"/>
            </a:xfrm>
            <a:custGeom>
              <a:avLst/>
              <a:gdLst/>
              <a:ahLst/>
              <a:cxnLst/>
              <a:rect l="l" t="t" r="r" b="b"/>
              <a:pathLst>
                <a:path w="347979" h="372110">
                  <a:moveTo>
                    <a:pt x="347508" y="372041"/>
                  </a:moveTo>
                  <a:lnTo>
                    <a:pt x="0" y="239177"/>
                  </a:lnTo>
                  <a:lnTo>
                    <a:pt x="5254" y="226172"/>
                  </a:lnTo>
                  <a:lnTo>
                    <a:pt x="10986" y="213393"/>
                  </a:lnTo>
                  <a:lnTo>
                    <a:pt x="31032" y="176442"/>
                  </a:lnTo>
                  <a:lnTo>
                    <a:pt x="55107" y="142005"/>
                  </a:lnTo>
                  <a:lnTo>
                    <a:pt x="82910" y="110501"/>
                  </a:lnTo>
                  <a:lnTo>
                    <a:pt x="114103" y="82320"/>
                  </a:lnTo>
                  <a:lnTo>
                    <a:pt x="148278" y="57839"/>
                  </a:lnTo>
                  <a:lnTo>
                    <a:pt x="184978" y="37379"/>
                  </a:lnTo>
                  <a:lnTo>
                    <a:pt x="223750" y="21185"/>
                  </a:lnTo>
                  <a:lnTo>
                    <a:pt x="264121" y="9463"/>
                  </a:lnTo>
                  <a:lnTo>
                    <a:pt x="305557" y="2371"/>
                  </a:lnTo>
                  <a:lnTo>
                    <a:pt x="347508" y="0"/>
                  </a:lnTo>
                  <a:lnTo>
                    <a:pt x="347508" y="372041"/>
                  </a:lnTo>
                  <a:close/>
                </a:path>
              </a:pathLst>
            </a:custGeom>
            <a:solidFill>
              <a:srgbClr val="E2E2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5749097" y="4589751"/>
            <a:ext cx="6451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72M (80.8…)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40" name="object 140"/>
          <p:cNvGrpSpPr/>
          <p:nvPr/>
        </p:nvGrpSpPr>
        <p:grpSpPr>
          <a:xfrm>
            <a:off x="4865369" y="3672458"/>
            <a:ext cx="863600" cy="1002030"/>
            <a:chOff x="4865369" y="3672458"/>
            <a:chExt cx="863600" cy="1002030"/>
          </a:xfrm>
        </p:grpSpPr>
        <p:sp>
          <p:nvSpPr>
            <p:cNvPr id="141" name="object 141"/>
            <p:cNvSpPr/>
            <p:nvPr/>
          </p:nvSpPr>
          <p:spPr>
            <a:xfrm>
              <a:off x="5133549" y="3924671"/>
              <a:ext cx="590550" cy="744855"/>
            </a:xfrm>
            <a:custGeom>
              <a:avLst/>
              <a:gdLst/>
              <a:ahLst/>
              <a:cxnLst/>
              <a:rect l="l" t="t" r="r" b="b"/>
              <a:pathLst>
                <a:path w="590550" h="744854">
                  <a:moveTo>
                    <a:pt x="454754" y="713808"/>
                  </a:moveTo>
                  <a:lnTo>
                    <a:pt x="475847" y="744455"/>
                  </a:lnTo>
                  <a:lnTo>
                    <a:pt x="590147" y="744455"/>
                  </a:lnTo>
                </a:path>
                <a:path w="590550" h="744854">
                  <a:moveTo>
                    <a:pt x="125344" y="35527"/>
                  </a:moveTo>
                  <a:lnTo>
                    <a:pt x="114299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605D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5369" y="3672458"/>
              <a:ext cx="95249" cy="9524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27344" y="3672458"/>
              <a:ext cx="95249" cy="95249"/>
            </a:xfrm>
            <a:prstGeom prst="rect">
              <a:avLst/>
            </a:prstGeom>
          </p:spPr>
        </p:pic>
      </p:grpSp>
      <p:sp>
        <p:nvSpPr>
          <p:cNvPr id="144" name="object 144"/>
          <p:cNvSpPr txBox="1"/>
          <p:nvPr/>
        </p:nvSpPr>
        <p:spPr>
          <a:xfrm>
            <a:off x="4453355" y="3378200"/>
            <a:ext cx="1693545" cy="62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E2E2B5"/>
                </a:solidFill>
                <a:latin typeface="Segoe UI"/>
                <a:cs typeface="Segoe UI"/>
              </a:rPr>
              <a:t>Avg</a:t>
            </a:r>
            <a:r>
              <a:rPr sz="900" b="1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Spend</a:t>
            </a:r>
            <a:r>
              <a:rPr sz="900" b="1" spc="-2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b="1" spc="-2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Marital</a:t>
            </a:r>
            <a:r>
              <a:rPr sz="900" b="1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Status</a:t>
            </a:r>
            <a:endParaRPr sz="900">
              <a:latin typeface="Segoe UI"/>
              <a:cs typeface="Segoe UI"/>
            </a:endParaRPr>
          </a:p>
          <a:p>
            <a:pPr marL="12700" marR="295275" indent="508634">
              <a:lnSpc>
                <a:spcPct val="153000"/>
              </a:lnSpc>
              <a:spcBef>
                <a:spcPts val="370"/>
              </a:spcBef>
              <a:tabLst>
                <a:tab pos="1082040" algn="l"/>
              </a:tabLst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Married	Single  17M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(19.2%)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434064" y="1971738"/>
            <a:ext cx="6102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2E2B5"/>
                </a:solidFill>
                <a:latin typeface="Segoe UI"/>
                <a:cs typeface="Segoe UI"/>
              </a:rPr>
              <a:t>4000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177287" y="1971738"/>
            <a:ext cx="6102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2E2B5"/>
                </a:solidFill>
                <a:latin typeface="Segoe UI"/>
                <a:cs typeface="Segoe UI"/>
              </a:rPr>
              <a:t>1403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0920362" y="1971738"/>
            <a:ext cx="6102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2E2B5"/>
                </a:solidFill>
                <a:latin typeface="Segoe UI"/>
                <a:cs typeface="Segoe UI"/>
              </a:rPr>
              <a:t>2597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349249" y="1454150"/>
            <a:ext cx="3194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E2E2B5"/>
                </a:solidFill>
                <a:latin typeface="Microsoft Sans Serif"/>
                <a:cs typeface="Microsoft Sans Serif"/>
              </a:rPr>
              <a:t>month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333374" y="1666875"/>
            <a:ext cx="1133475" cy="247650"/>
          </a:xfrm>
          <a:custGeom>
            <a:avLst/>
            <a:gdLst/>
            <a:ahLst/>
            <a:cxnLst/>
            <a:rect l="l" t="t" r="r" b="b"/>
            <a:pathLst>
              <a:path w="1133475" h="247650">
                <a:moveTo>
                  <a:pt x="1133474" y="247649"/>
                </a:moveTo>
                <a:lnTo>
                  <a:pt x="0" y="247649"/>
                </a:lnTo>
                <a:lnTo>
                  <a:pt x="0" y="0"/>
                </a:lnTo>
                <a:lnTo>
                  <a:pt x="1133474" y="0"/>
                </a:lnTo>
                <a:lnTo>
                  <a:pt x="1133474" y="247649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1339849" y="1473200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graphicFrame>
        <p:nvGraphicFramePr>
          <p:cNvPr id="151" name="object 151"/>
          <p:cNvGraphicFramePr>
            <a:graphicFrameLocks noGrp="1"/>
          </p:cNvGraphicFramePr>
          <p:nvPr/>
        </p:nvGraphicFramePr>
        <p:xfrm>
          <a:off x="228600" y="1666875"/>
          <a:ext cx="12190729" cy="246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3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12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5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377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81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E9E9E9"/>
                      </a:solidFill>
                      <a:prstDash val="solid"/>
                    </a:lnR>
                    <a:solidFill>
                      <a:srgbClr val="061929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9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All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61594" marB="0">
                    <a:lnL w="9525">
                      <a:solidFill>
                        <a:srgbClr val="E9E9E9"/>
                      </a:solidFill>
                      <a:prstDash val="solid"/>
                    </a:lnL>
                    <a:lnT w="9525">
                      <a:solidFill>
                        <a:srgbClr val="E9E9E9"/>
                      </a:solidFill>
                      <a:prstDash val="solid"/>
                    </a:lnT>
                    <a:lnB w="9525">
                      <a:solidFill>
                        <a:srgbClr val="E9E9E9"/>
                      </a:solidFill>
                      <a:prstDash val="solid"/>
                    </a:lnB>
                    <a:solidFill>
                      <a:srgbClr val="011525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900" dirty="0">
                          <a:solidFill>
                            <a:srgbClr val="E2E2B5"/>
                          </a:solidFill>
                          <a:latin typeface="Segoe UI Symbol"/>
                          <a:cs typeface="Segoe UI Symbol"/>
                        </a:rPr>
                        <a:t></a:t>
                      </a:r>
                      <a:endParaRPr sz="900">
                        <a:latin typeface="Segoe UI Symbol"/>
                        <a:cs typeface="Segoe UI Symbol"/>
                      </a:endParaRPr>
                    </a:p>
                  </a:txBody>
                  <a:tcPr marL="0" marR="0" marT="71120" marB="0">
                    <a:lnR w="9525">
                      <a:solidFill>
                        <a:srgbClr val="E9E9E9"/>
                      </a:solidFill>
                      <a:prstDash val="solid"/>
                    </a:lnR>
                    <a:lnT w="9525">
                      <a:solidFill>
                        <a:srgbClr val="E9E9E9"/>
                      </a:solidFill>
                      <a:prstDash val="solid"/>
                    </a:lnT>
                    <a:lnB w="9525">
                      <a:solidFill>
                        <a:srgbClr val="E9E9E9"/>
                      </a:solidFill>
                      <a:prstDash val="solid"/>
                    </a:lnB>
                    <a:solidFill>
                      <a:srgbClr val="011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59485">
                        <a:lnSpc>
                          <a:spcPts val="459"/>
                        </a:lnSpc>
                      </a:pPr>
                      <a:r>
                        <a:rPr sz="900" b="1" spc="-1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Avg</a:t>
                      </a:r>
                      <a:r>
                        <a:rPr sz="900" b="1" spc="-2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Income</a:t>
                      </a:r>
                      <a:r>
                        <a:rPr sz="900" b="1" spc="-2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by</a:t>
                      </a:r>
                      <a:r>
                        <a:rPr sz="900" b="1" spc="-2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Gender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5715" marB="0">
                    <a:lnL w="9525">
                      <a:solidFill>
                        <a:srgbClr val="E9E9E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569595">
                        <a:lnSpc>
                          <a:spcPts val="459"/>
                        </a:lnSpc>
                      </a:pPr>
                      <a:r>
                        <a:rPr sz="900" b="1" spc="-1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Avg</a:t>
                      </a:r>
                      <a:r>
                        <a:rPr sz="900" b="1" spc="-2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Spend</a:t>
                      </a:r>
                      <a:r>
                        <a:rPr sz="900" b="1" spc="-2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by</a:t>
                      </a:r>
                      <a:r>
                        <a:rPr sz="900" b="1" spc="-2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Gender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67881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900" b="1" spc="-2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Total</a:t>
                      </a:r>
                      <a:r>
                        <a:rPr sz="900" b="1" spc="-4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9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Customers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1416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9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Female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71120" marB="0"/>
                </a:tc>
                <a:tc>
                  <a:txBody>
                    <a:bodyPr/>
                    <a:lstStyle/>
                    <a:p>
                      <a:pPr marR="34480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9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Male</a:t>
                      </a:r>
                      <a:endParaRPr sz="900">
                        <a:latin typeface="Segoe UI"/>
                        <a:cs typeface="Segoe UI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2" name="object 152"/>
          <p:cNvSpPr txBox="1"/>
          <p:nvPr/>
        </p:nvSpPr>
        <p:spPr>
          <a:xfrm>
            <a:off x="1444624" y="2139950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49249" y="2067560"/>
            <a:ext cx="575945" cy="596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spc="-45" dirty="0">
                <a:solidFill>
                  <a:srgbClr val="E2E2B5"/>
                </a:solidFill>
                <a:latin typeface="Microsoft Sans Serif"/>
                <a:cs typeface="Microsoft Sans Serif"/>
              </a:rPr>
              <a:t>gender</a:t>
            </a:r>
            <a:endParaRPr sz="90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Female</a:t>
            </a:r>
            <a:endParaRPr sz="1350" baseline="3086">
              <a:latin typeface="Segoe UI"/>
              <a:cs typeface="Segoe UI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Male</a:t>
            </a:r>
            <a:endParaRPr sz="1350" baseline="3086">
              <a:latin typeface="Segoe UI"/>
              <a:cs typeface="Segoe UI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444624" y="2911475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55" name="object 155"/>
          <p:cNvSpPr txBox="1"/>
          <p:nvPr/>
        </p:nvSpPr>
        <p:spPr>
          <a:xfrm>
            <a:off x="349249" y="2839085"/>
            <a:ext cx="666115" cy="596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spc="-20" dirty="0">
                <a:solidFill>
                  <a:srgbClr val="E2E2B5"/>
                </a:solidFill>
                <a:latin typeface="Microsoft Sans Serif"/>
                <a:cs typeface="Microsoft Sans Serif"/>
              </a:rPr>
              <a:t>marital</a:t>
            </a:r>
            <a:r>
              <a:rPr sz="900" spc="-35" dirty="0">
                <a:solidFill>
                  <a:srgbClr val="E2E2B5"/>
                </a:solidFill>
                <a:latin typeface="Microsoft Sans Serif"/>
                <a:cs typeface="Microsoft Sans Serif"/>
              </a:rPr>
              <a:t> </a:t>
            </a:r>
            <a:r>
              <a:rPr sz="900" spc="-25" dirty="0">
                <a:solidFill>
                  <a:srgbClr val="E2E2B5"/>
                </a:solidFill>
                <a:latin typeface="Microsoft Sans Serif"/>
                <a:cs typeface="Microsoft Sans Serif"/>
              </a:rPr>
              <a:t>status</a:t>
            </a:r>
            <a:endParaRPr sz="90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Married</a:t>
            </a:r>
            <a:endParaRPr sz="1350" baseline="3086">
              <a:latin typeface="Segoe UI"/>
              <a:cs typeface="Segoe UI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Single</a:t>
            </a:r>
            <a:endParaRPr sz="1350" baseline="3086">
              <a:latin typeface="Segoe UI"/>
              <a:cs typeface="Segoe UI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3524250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79" y="485197"/>
                </a:lnTo>
                <a:lnTo>
                  <a:pt x="64137" y="471418"/>
                </a:lnTo>
                <a:lnTo>
                  <a:pt x="27518" y="441336"/>
                </a:lnTo>
                <a:lnTo>
                  <a:pt x="5199" y="399531"/>
                </a:lnTo>
                <a:lnTo>
                  <a:pt x="0" y="364333"/>
                </a:lnTo>
                <a:lnTo>
                  <a:pt x="0" y="121443"/>
                </a:lnTo>
                <a:lnTo>
                  <a:pt x="9244" y="74969"/>
                </a:lnTo>
                <a:lnTo>
                  <a:pt x="35572" y="35567"/>
                </a:lnTo>
                <a:lnTo>
                  <a:pt x="74970" y="9243"/>
                </a:lnTo>
                <a:lnTo>
                  <a:pt x="121443" y="0"/>
                </a:lnTo>
                <a:lnTo>
                  <a:pt x="1183481" y="0"/>
                </a:lnTo>
                <a:lnTo>
                  <a:pt x="1229954" y="9244"/>
                </a:lnTo>
                <a:lnTo>
                  <a:pt x="1269354" y="35569"/>
                </a:lnTo>
                <a:lnTo>
                  <a:pt x="1295680" y="74969"/>
                </a:lnTo>
                <a:lnTo>
                  <a:pt x="1304924" y="121443"/>
                </a:lnTo>
                <a:lnTo>
                  <a:pt x="1304924" y="364333"/>
                </a:lnTo>
                <a:lnTo>
                  <a:pt x="1295680" y="410805"/>
                </a:lnTo>
                <a:lnTo>
                  <a:pt x="1269354" y="450204"/>
                </a:lnTo>
                <a:lnTo>
                  <a:pt x="1229954" y="476530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7" name="object 157"/>
          <p:cNvGrpSpPr/>
          <p:nvPr/>
        </p:nvGrpSpPr>
        <p:grpSpPr>
          <a:xfrm>
            <a:off x="228600" y="228600"/>
            <a:ext cx="12039600" cy="886460"/>
            <a:chOff x="228600" y="228600"/>
            <a:chExt cx="12039600" cy="886460"/>
          </a:xfrm>
        </p:grpSpPr>
        <p:pic>
          <p:nvPicPr>
            <p:cNvPr id="158" name="object 1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01150" y="765047"/>
              <a:ext cx="3067049" cy="187452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9094514" y="828100"/>
              <a:ext cx="194310" cy="277495"/>
            </a:xfrm>
            <a:custGeom>
              <a:avLst/>
              <a:gdLst/>
              <a:ahLst/>
              <a:cxnLst/>
              <a:rect l="l" t="t" r="r" b="b"/>
              <a:pathLst>
                <a:path w="194309" h="277494">
                  <a:moveTo>
                    <a:pt x="0" y="277373"/>
                  </a:moveTo>
                  <a:lnTo>
                    <a:pt x="194219" y="0"/>
                  </a:lnTo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094514" y="828100"/>
              <a:ext cx="194310" cy="277495"/>
            </a:xfrm>
            <a:custGeom>
              <a:avLst/>
              <a:gdLst/>
              <a:ahLst/>
              <a:cxnLst/>
              <a:rect l="l" t="t" r="r" b="b"/>
              <a:pathLst>
                <a:path w="194309" h="277494">
                  <a:moveTo>
                    <a:pt x="194219" y="0"/>
                  </a:moveTo>
                  <a:lnTo>
                    <a:pt x="0" y="277373"/>
                  </a:lnTo>
                </a:path>
              </a:pathLst>
            </a:custGeom>
            <a:ln w="19049">
              <a:solidFill>
                <a:srgbClr val="0D6A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200821" y="828305"/>
              <a:ext cx="208915" cy="277495"/>
            </a:xfrm>
            <a:custGeom>
              <a:avLst/>
              <a:gdLst/>
              <a:ahLst/>
              <a:cxnLst/>
              <a:rect l="l" t="t" r="r" b="b"/>
              <a:pathLst>
                <a:path w="208914" h="277494">
                  <a:moveTo>
                    <a:pt x="208706" y="276962"/>
                  </a:moveTo>
                  <a:lnTo>
                    <a:pt x="0" y="0"/>
                  </a:lnTo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200821" y="828305"/>
              <a:ext cx="208915" cy="277495"/>
            </a:xfrm>
            <a:custGeom>
              <a:avLst/>
              <a:gdLst/>
              <a:ahLst/>
              <a:cxnLst/>
              <a:rect l="l" t="t" r="r" b="b"/>
              <a:pathLst>
                <a:path w="208914" h="277494">
                  <a:moveTo>
                    <a:pt x="0" y="0"/>
                  </a:moveTo>
                  <a:lnTo>
                    <a:pt x="208706" y="276962"/>
                  </a:lnTo>
                </a:path>
              </a:pathLst>
            </a:custGeom>
            <a:ln w="19049">
              <a:solidFill>
                <a:srgbClr val="0D6A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8600" y="752855"/>
              <a:ext cx="3067049" cy="19964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8600" y="289559"/>
              <a:ext cx="12020549" cy="186690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390131" y="228599"/>
              <a:ext cx="2536190" cy="886460"/>
            </a:xfrm>
            <a:custGeom>
              <a:avLst/>
              <a:gdLst/>
              <a:ahLst/>
              <a:cxnLst/>
              <a:rect l="l" t="t" r="r" b="b"/>
              <a:pathLst>
                <a:path w="2536190" h="886460">
                  <a:moveTo>
                    <a:pt x="2535936" y="0"/>
                  </a:moveTo>
                  <a:lnTo>
                    <a:pt x="0" y="0"/>
                  </a:lnTo>
                  <a:lnTo>
                    <a:pt x="0" y="123190"/>
                  </a:lnTo>
                  <a:lnTo>
                    <a:pt x="0" y="590550"/>
                  </a:lnTo>
                  <a:lnTo>
                    <a:pt x="0" y="886460"/>
                  </a:lnTo>
                  <a:lnTo>
                    <a:pt x="2535936" y="886460"/>
                  </a:lnTo>
                  <a:lnTo>
                    <a:pt x="2535936" y="590550"/>
                  </a:lnTo>
                  <a:lnTo>
                    <a:pt x="2535936" y="123825"/>
                  </a:lnTo>
                  <a:lnTo>
                    <a:pt x="2257806" y="123825"/>
                  </a:lnTo>
                  <a:lnTo>
                    <a:pt x="2257806" y="590550"/>
                  </a:lnTo>
                  <a:lnTo>
                    <a:pt x="276606" y="590550"/>
                  </a:lnTo>
                  <a:lnTo>
                    <a:pt x="276606" y="123190"/>
                  </a:lnTo>
                  <a:lnTo>
                    <a:pt x="2535936" y="123190"/>
                  </a:lnTo>
                  <a:lnTo>
                    <a:pt x="2535936" y="0"/>
                  </a:lnTo>
                  <a:close/>
                </a:path>
              </a:pathLst>
            </a:custGeom>
            <a:solidFill>
              <a:srgbClr val="FFFFFF">
                <a:alpha val="168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3993753" y="860456"/>
            <a:ext cx="3657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Home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4924425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79" y="485197"/>
                </a:lnTo>
                <a:lnTo>
                  <a:pt x="64136" y="471418"/>
                </a:lnTo>
                <a:lnTo>
                  <a:pt x="27518" y="441336"/>
                </a:lnTo>
                <a:lnTo>
                  <a:pt x="5199" y="399531"/>
                </a:lnTo>
                <a:lnTo>
                  <a:pt x="0" y="121443"/>
                </a:lnTo>
                <a:lnTo>
                  <a:pt x="577" y="109480"/>
                </a:lnTo>
                <a:lnTo>
                  <a:pt x="14356" y="64137"/>
                </a:lnTo>
                <a:lnTo>
                  <a:pt x="44438" y="27519"/>
                </a:lnTo>
                <a:lnTo>
                  <a:pt x="86243" y="5199"/>
                </a:lnTo>
                <a:lnTo>
                  <a:pt x="121443" y="0"/>
                </a:lnTo>
                <a:lnTo>
                  <a:pt x="1183481" y="0"/>
                </a:lnTo>
                <a:lnTo>
                  <a:pt x="1229954" y="9244"/>
                </a:lnTo>
                <a:lnTo>
                  <a:pt x="1269355" y="35571"/>
                </a:lnTo>
                <a:lnTo>
                  <a:pt x="1295681" y="74972"/>
                </a:lnTo>
                <a:lnTo>
                  <a:pt x="1304924" y="121443"/>
                </a:lnTo>
                <a:lnTo>
                  <a:pt x="1304924" y="364342"/>
                </a:lnTo>
                <a:lnTo>
                  <a:pt x="1304346" y="376294"/>
                </a:lnTo>
                <a:lnTo>
                  <a:pt x="1290567" y="421637"/>
                </a:lnTo>
                <a:lnTo>
                  <a:pt x="1260486" y="458255"/>
                </a:lnTo>
                <a:lnTo>
                  <a:pt x="1218680" y="480574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201D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5198665" y="860456"/>
            <a:ext cx="7562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Demography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6324600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80" y="485197"/>
                </a:lnTo>
                <a:lnTo>
                  <a:pt x="64136" y="471418"/>
                </a:lnTo>
                <a:lnTo>
                  <a:pt x="27518" y="441336"/>
                </a:lnTo>
                <a:lnTo>
                  <a:pt x="5199" y="399531"/>
                </a:lnTo>
                <a:lnTo>
                  <a:pt x="0" y="121443"/>
                </a:lnTo>
                <a:lnTo>
                  <a:pt x="577" y="109480"/>
                </a:lnTo>
                <a:lnTo>
                  <a:pt x="14356" y="64137"/>
                </a:lnTo>
                <a:lnTo>
                  <a:pt x="44438" y="27519"/>
                </a:lnTo>
                <a:lnTo>
                  <a:pt x="86243" y="5199"/>
                </a:lnTo>
                <a:lnTo>
                  <a:pt x="121443" y="0"/>
                </a:lnTo>
                <a:lnTo>
                  <a:pt x="1183481" y="0"/>
                </a:lnTo>
                <a:lnTo>
                  <a:pt x="1229956" y="9245"/>
                </a:lnTo>
                <a:lnTo>
                  <a:pt x="1269354" y="35570"/>
                </a:lnTo>
                <a:lnTo>
                  <a:pt x="1295679" y="74969"/>
                </a:lnTo>
                <a:lnTo>
                  <a:pt x="1304924" y="121443"/>
                </a:lnTo>
                <a:lnTo>
                  <a:pt x="1304924" y="364339"/>
                </a:lnTo>
                <a:lnTo>
                  <a:pt x="1304346" y="376294"/>
                </a:lnTo>
                <a:lnTo>
                  <a:pt x="1290567" y="421637"/>
                </a:lnTo>
                <a:lnTo>
                  <a:pt x="1260486" y="458255"/>
                </a:lnTo>
                <a:lnTo>
                  <a:pt x="1218681" y="480574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/>
          <p:nvPr/>
        </p:nvSpPr>
        <p:spPr>
          <a:xfrm>
            <a:off x="6493916" y="860456"/>
            <a:ext cx="96646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r>
              <a:rPr sz="1000" spc="-5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&amp;</a:t>
            </a:r>
            <a:r>
              <a:rPr sz="1000" spc="-4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Spend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724775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80" y="485197"/>
                </a:lnTo>
                <a:lnTo>
                  <a:pt x="64136" y="471418"/>
                </a:lnTo>
                <a:lnTo>
                  <a:pt x="27518" y="441336"/>
                </a:lnTo>
                <a:lnTo>
                  <a:pt x="5198" y="399531"/>
                </a:lnTo>
                <a:lnTo>
                  <a:pt x="0" y="364336"/>
                </a:lnTo>
                <a:lnTo>
                  <a:pt x="0" y="121443"/>
                </a:lnTo>
                <a:lnTo>
                  <a:pt x="9244" y="74969"/>
                </a:lnTo>
                <a:lnTo>
                  <a:pt x="35570" y="35569"/>
                </a:lnTo>
                <a:lnTo>
                  <a:pt x="74971" y="9243"/>
                </a:lnTo>
                <a:lnTo>
                  <a:pt x="121443" y="0"/>
                </a:lnTo>
                <a:lnTo>
                  <a:pt x="1183481" y="0"/>
                </a:lnTo>
                <a:lnTo>
                  <a:pt x="1229954" y="9244"/>
                </a:lnTo>
                <a:lnTo>
                  <a:pt x="1269354" y="35570"/>
                </a:lnTo>
                <a:lnTo>
                  <a:pt x="1295678" y="74969"/>
                </a:lnTo>
                <a:lnTo>
                  <a:pt x="1304924" y="121443"/>
                </a:lnTo>
                <a:lnTo>
                  <a:pt x="1304924" y="364336"/>
                </a:lnTo>
                <a:lnTo>
                  <a:pt x="1295679" y="410805"/>
                </a:lnTo>
                <a:lnTo>
                  <a:pt x="1269353" y="450204"/>
                </a:lnTo>
                <a:lnTo>
                  <a:pt x="1229954" y="476530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 txBox="1"/>
          <p:nvPr/>
        </p:nvSpPr>
        <p:spPr>
          <a:xfrm>
            <a:off x="8047087" y="860456"/>
            <a:ext cx="660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Credit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Card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390144" y="228600"/>
            <a:ext cx="2536190" cy="886460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525"/>
              </a:spcBef>
            </a:pPr>
            <a:r>
              <a:rPr spc="-5" dirty="0"/>
              <a:t>MITRON</a:t>
            </a:r>
            <a:r>
              <a:rPr spc="-50" dirty="0"/>
              <a:t> </a:t>
            </a:r>
            <a:r>
              <a:rPr dirty="0"/>
              <a:t>BANK</a:t>
            </a:r>
          </a:p>
        </p:txBody>
      </p:sp>
      <p:sp>
        <p:nvSpPr>
          <p:cNvPr id="174" name="object 174"/>
          <p:cNvSpPr txBox="1"/>
          <p:nvPr/>
        </p:nvSpPr>
        <p:spPr>
          <a:xfrm>
            <a:off x="339724" y="3730625"/>
            <a:ext cx="504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E2E2B5"/>
                </a:solidFill>
                <a:latin typeface="Microsoft Sans Serif"/>
                <a:cs typeface="Microsoft Sans Serif"/>
              </a:rPr>
              <a:t>age_group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323849" y="3943350"/>
            <a:ext cx="1133475" cy="247650"/>
          </a:xfrm>
          <a:custGeom>
            <a:avLst/>
            <a:gdLst/>
            <a:ahLst/>
            <a:cxnLst/>
            <a:rect l="l" t="t" r="r" b="b"/>
            <a:pathLst>
              <a:path w="1133475" h="247650">
                <a:moveTo>
                  <a:pt x="1133474" y="247649"/>
                </a:moveTo>
                <a:lnTo>
                  <a:pt x="0" y="247649"/>
                </a:lnTo>
                <a:lnTo>
                  <a:pt x="0" y="0"/>
                </a:lnTo>
                <a:lnTo>
                  <a:pt x="1133474" y="0"/>
                </a:lnTo>
                <a:lnTo>
                  <a:pt x="1133474" y="247649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1330324" y="3749675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328612" y="3948112"/>
            <a:ext cx="1123950" cy="238125"/>
          </a:xfrm>
          <a:prstGeom prst="rect">
            <a:avLst/>
          </a:prstGeom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56944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39724" y="4511675"/>
            <a:ext cx="51815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E2E2B5"/>
                </a:solidFill>
                <a:latin typeface="Microsoft Sans Serif"/>
                <a:cs typeface="Microsoft Sans Serif"/>
              </a:rPr>
              <a:t>occupation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323849" y="4724399"/>
            <a:ext cx="1133475" cy="247650"/>
          </a:xfrm>
          <a:custGeom>
            <a:avLst/>
            <a:gdLst/>
            <a:ahLst/>
            <a:cxnLst/>
            <a:rect l="l" t="t" r="r" b="b"/>
            <a:pathLst>
              <a:path w="1133475" h="247650">
                <a:moveTo>
                  <a:pt x="1133474" y="247649"/>
                </a:moveTo>
                <a:lnTo>
                  <a:pt x="0" y="247649"/>
                </a:lnTo>
                <a:lnTo>
                  <a:pt x="0" y="0"/>
                </a:lnTo>
                <a:lnTo>
                  <a:pt x="1133474" y="0"/>
                </a:lnTo>
                <a:lnTo>
                  <a:pt x="1133474" y="247649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 txBox="1"/>
          <p:nvPr/>
        </p:nvSpPr>
        <p:spPr>
          <a:xfrm>
            <a:off x="1330324" y="4530725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328612" y="4729162"/>
            <a:ext cx="1123950" cy="238125"/>
          </a:xfrm>
          <a:prstGeom prst="rect">
            <a:avLst/>
          </a:prstGeom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56944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39724" y="5283200"/>
            <a:ext cx="6711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E2E2B5"/>
                </a:solidFill>
                <a:latin typeface="Microsoft Sans Serif"/>
                <a:cs typeface="Microsoft Sans Serif"/>
              </a:rPr>
              <a:t>payment_type</a:t>
            </a:r>
            <a:endParaRPr sz="900">
              <a:latin typeface="Microsoft Sans Serif"/>
              <a:cs typeface="Microsoft Sans Serif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323849" y="5495924"/>
            <a:ext cx="1133475" cy="247650"/>
            <a:chOff x="323849" y="5495924"/>
            <a:chExt cx="1133475" cy="247650"/>
          </a:xfrm>
        </p:grpSpPr>
        <p:sp>
          <p:nvSpPr>
            <p:cNvPr id="184" name="object 184"/>
            <p:cNvSpPr/>
            <p:nvPr/>
          </p:nvSpPr>
          <p:spPr>
            <a:xfrm>
              <a:off x="323849" y="5495924"/>
              <a:ext cx="1133475" cy="247650"/>
            </a:xfrm>
            <a:custGeom>
              <a:avLst/>
              <a:gdLst/>
              <a:ahLst/>
              <a:cxnLst/>
              <a:rect l="l" t="t" r="r" b="b"/>
              <a:pathLst>
                <a:path w="1133475" h="247650">
                  <a:moveTo>
                    <a:pt x="1133474" y="247649"/>
                  </a:moveTo>
                  <a:lnTo>
                    <a:pt x="0" y="247649"/>
                  </a:lnTo>
                  <a:lnTo>
                    <a:pt x="0" y="0"/>
                  </a:lnTo>
                  <a:lnTo>
                    <a:pt x="1133474" y="0"/>
                  </a:lnTo>
                  <a:lnTo>
                    <a:pt x="1133474" y="247649"/>
                  </a:lnTo>
                  <a:close/>
                </a:path>
              </a:pathLst>
            </a:custGeom>
            <a:solidFill>
              <a:srgbClr val="011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28612" y="5500687"/>
              <a:ext cx="1123950" cy="238125"/>
            </a:xfrm>
            <a:custGeom>
              <a:avLst/>
              <a:gdLst/>
              <a:ahLst/>
              <a:cxnLst/>
              <a:rect l="l" t="t" r="r" b="b"/>
              <a:pathLst>
                <a:path w="1123950" h="238125">
                  <a:moveTo>
                    <a:pt x="0" y="0"/>
                  </a:moveTo>
                  <a:lnTo>
                    <a:pt x="1123949" y="0"/>
                  </a:lnTo>
                  <a:lnTo>
                    <a:pt x="1123949" y="238124"/>
                  </a:lnTo>
                  <a:lnTo>
                    <a:pt x="0" y="2381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368299" y="5549900"/>
            <a:ext cx="1549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All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1330324" y="5302250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1273174" y="5559425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11087099" y="352424"/>
            <a:ext cx="1123950" cy="476250"/>
          </a:xfrm>
          <a:custGeom>
            <a:avLst/>
            <a:gdLst/>
            <a:ahLst/>
            <a:cxnLst/>
            <a:rect l="l" t="t" r="r" b="b"/>
            <a:pathLst>
              <a:path w="1123950" h="476250">
                <a:moveTo>
                  <a:pt x="0" y="0"/>
                </a:moveTo>
                <a:lnTo>
                  <a:pt x="1123949" y="0"/>
                </a:lnTo>
                <a:lnTo>
                  <a:pt x="1123949" y="476249"/>
                </a:lnTo>
                <a:lnTo>
                  <a:pt x="0" y="476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EA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 txBox="1"/>
          <p:nvPr/>
        </p:nvSpPr>
        <p:spPr>
          <a:xfrm>
            <a:off x="11226948" y="508031"/>
            <a:ext cx="8445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Clear</a:t>
            </a:r>
            <a:r>
              <a:rPr sz="1000" spc="-5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all</a:t>
            </a:r>
            <a:r>
              <a:rPr sz="1000" spc="-4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slicers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5175" y="1048511"/>
            <a:ext cx="5886449" cy="1992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875" y="1298447"/>
            <a:ext cx="1581149" cy="9018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8283" y="1449838"/>
            <a:ext cx="751840" cy="534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800" spc="-80" dirty="0">
                <a:solidFill>
                  <a:srgbClr val="E2E2B5"/>
                </a:solidFill>
                <a:latin typeface="Segoe UI"/>
                <a:cs typeface="Segoe UI"/>
              </a:rPr>
              <a:t>T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otal</a:t>
            </a:r>
            <a:r>
              <a:rPr sz="8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endParaRPr sz="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500" dirty="0">
                <a:solidFill>
                  <a:srgbClr val="E2E2B5"/>
                </a:solidFill>
                <a:latin typeface="Segoe UI"/>
                <a:cs typeface="Segoe UI"/>
              </a:rPr>
              <a:t>1239.8M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1225" y="1298447"/>
            <a:ext cx="1581149" cy="9018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84363" y="1449838"/>
            <a:ext cx="593725" cy="534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800" spc="-80" dirty="0">
                <a:solidFill>
                  <a:srgbClr val="E2E2B5"/>
                </a:solidFill>
                <a:latin typeface="Segoe UI"/>
                <a:cs typeface="Segoe UI"/>
              </a:rPr>
              <a:t>T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otal</a:t>
            </a:r>
            <a:r>
              <a:rPr sz="8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Spends</a:t>
            </a:r>
            <a:endParaRPr sz="800">
              <a:latin typeface="Segoe UI"/>
              <a:cs typeface="Segoe UI"/>
            </a:endParaRPr>
          </a:p>
          <a:p>
            <a:pPr marL="57150">
              <a:lnSpc>
                <a:spcPct val="100000"/>
              </a:lnSpc>
              <a:spcBef>
                <a:spcPts val="815"/>
              </a:spcBef>
            </a:pPr>
            <a:r>
              <a:rPr sz="1500" dirty="0">
                <a:solidFill>
                  <a:srgbClr val="E2E2B5"/>
                </a:solidFill>
                <a:latin typeface="Segoe UI"/>
                <a:cs typeface="Segoe UI"/>
              </a:rPr>
              <a:t>531M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8575" y="1298447"/>
            <a:ext cx="1581149" cy="90182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263727" y="1449838"/>
            <a:ext cx="749935" cy="534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800" spc="-5" dirty="0">
                <a:solidFill>
                  <a:srgbClr val="E2E2B5"/>
                </a:solidFill>
                <a:latin typeface="Segoe UI"/>
                <a:cs typeface="Segoe UI"/>
              </a:rPr>
              <a:t>Average</a:t>
            </a:r>
            <a:r>
              <a:rPr sz="800" spc="-5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endParaRPr sz="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500" dirty="0">
                <a:solidFill>
                  <a:srgbClr val="E2E2B5"/>
                </a:solidFill>
                <a:latin typeface="Segoe UI"/>
                <a:cs typeface="Segoe UI"/>
              </a:rPr>
              <a:t>207M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5925" y="1298447"/>
            <a:ext cx="1581149" cy="90182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944740" y="1449838"/>
            <a:ext cx="702310" cy="534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800" spc="-5" dirty="0">
                <a:solidFill>
                  <a:srgbClr val="E2E2B5"/>
                </a:solidFill>
                <a:latin typeface="Segoe UI"/>
                <a:cs typeface="Segoe UI"/>
              </a:rPr>
              <a:t>Average</a:t>
            </a:r>
            <a:r>
              <a:rPr sz="800" spc="-5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Spend</a:t>
            </a:r>
            <a:endParaRPr sz="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500" dirty="0">
                <a:solidFill>
                  <a:srgbClr val="E2E2B5"/>
                </a:solidFill>
                <a:latin typeface="Segoe UI"/>
                <a:cs typeface="Segoe UI"/>
              </a:rPr>
              <a:t>88M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3275" y="1298447"/>
            <a:ext cx="1581149" cy="90182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377658" y="1449838"/>
            <a:ext cx="1151890" cy="534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800" spc="-5" dirty="0">
                <a:solidFill>
                  <a:srgbClr val="E2E2B5"/>
                </a:solidFill>
                <a:latin typeface="Segoe UI"/>
                <a:cs typeface="Segoe UI"/>
              </a:rPr>
              <a:t>Average</a:t>
            </a:r>
            <a:r>
              <a:rPr sz="800" spc="-3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Monthly</a:t>
            </a:r>
            <a:r>
              <a:rPr sz="800" spc="-3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endParaRPr sz="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500" dirty="0">
                <a:solidFill>
                  <a:srgbClr val="E2E2B5"/>
                </a:solidFill>
                <a:latin typeface="Segoe UI"/>
                <a:cs typeface="Segoe UI"/>
              </a:rPr>
              <a:t>51.66K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10625" y="1298447"/>
            <a:ext cx="1581149" cy="90182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058671" y="1449838"/>
            <a:ext cx="1104265" cy="534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800" spc="-5" dirty="0">
                <a:solidFill>
                  <a:srgbClr val="E2E2B5"/>
                </a:solidFill>
                <a:latin typeface="Segoe UI"/>
                <a:cs typeface="Segoe UI"/>
              </a:rPr>
              <a:t>Average</a:t>
            </a:r>
            <a:r>
              <a:rPr sz="800" spc="-3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Monthly</a:t>
            </a:r>
            <a:r>
              <a:rPr sz="800" spc="-3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Spend</a:t>
            </a:r>
            <a:endParaRPr sz="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500" dirty="0">
                <a:solidFill>
                  <a:srgbClr val="E2E2B5"/>
                </a:solidFill>
                <a:latin typeface="Segoe UI"/>
                <a:cs typeface="Segoe UI"/>
              </a:rPr>
              <a:t>22.12K</a:t>
            </a:r>
            <a:endParaRPr sz="150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67975" y="1298447"/>
            <a:ext cx="1581149" cy="90182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694589" y="1449838"/>
            <a:ext cx="1146810" cy="53467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800" spc="-10" dirty="0">
                <a:solidFill>
                  <a:srgbClr val="E2E2B5"/>
                </a:solidFill>
                <a:latin typeface="Segoe UI"/>
                <a:cs typeface="Segoe UI"/>
              </a:rPr>
              <a:t>Avg</a:t>
            </a:r>
            <a:r>
              <a:rPr sz="800" spc="-3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r>
              <a:rPr sz="800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Utilization</a:t>
            </a:r>
            <a:r>
              <a:rPr sz="800" spc="-3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800" dirty="0">
                <a:solidFill>
                  <a:srgbClr val="E2E2B5"/>
                </a:solidFill>
                <a:latin typeface="Segoe UI"/>
                <a:cs typeface="Segoe UI"/>
              </a:rPr>
              <a:t>%</a:t>
            </a:r>
            <a:endParaRPr sz="8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500" dirty="0">
                <a:solidFill>
                  <a:srgbClr val="E2E2B5"/>
                </a:solidFill>
                <a:latin typeface="Segoe UI"/>
                <a:cs typeface="Segoe UI"/>
              </a:rPr>
              <a:t>42.82%</a:t>
            </a:r>
            <a:endParaRPr sz="1500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57400" y="2466974"/>
            <a:ext cx="4781550" cy="4391025"/>
          </a:xfrm>
          <a:custGeom>
            <a:avLst/>
            <a:gdLst/>
            <a:ahLst/>
            <a:cxnLst/>
            <a:rect l="l" t="t" r="r" b="b"/>
            <a:pathLst>
              <a:path w="4781550" h="4391025">
                <a:moveTo>
                  <a:pt x="4781549" y="4391024"/>
                </a:moveTo>
                <a:lnTo>
                  <a:pt x="0" y="4391024"/>
                </a:lnTo>
                <a:lnTo>
                  <a:pt x="0" y="0"/>
                </a:lnTo>
                <a:lnTo>
                  <a:pt x="4781549" y="0"/>
                </a:lnTo>
                <a:lnTo>
                  <a:pt x="4781549" y="4391024"/>
                </a:lnTo>
                <a:close/>
              </a:path>
            </a:pathLst>
          </a:custGeom>
          <a:solidFill>
            <a:srgbClr val="0115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46796" y="2448560"/>
            <a:ext cx="4603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5495" marR="5080" indent="-2043430">
              <a:lnSpc>
                <a:spcPct val="1111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E2E2B5"/>
                </a:solidFill>
                <a:latin typeface="Segoe UI"/>
                <a:cs typeface="Segoe UI"/>
              </a:rPr>
              <a:t>Avg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Monthly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Income,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spc="-10" dirty="0">
                <a:solidFill>
                  <a:srgbClr val="E2E2B5"/>
                </a:solidFill>
                <a:latin typeface="Segoe UI"/>
                <a:cs typeface="Segoe UI"/>
              </a:rPr>
              <a:t>Avg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Monthly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Spend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&amp;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spc="-10" dirty="0">
                <a:solidFill>
                  <a:srgbClr val="E2E2B5"/>
                </a:solidFill>
                <a:latin typeface="Segoe UI"/>
                <a:cs typeface="Segoe UI"/>
              </a:rPr>
              <a:t>Avg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Utilization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%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Occupation </a:t>
            </a:r>
            <a:r>
              <a:rPr sz="900" b="1" spc="-23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&amp;</a:t>
            </a:r>
            <a:r>
              <a:rPr sz="900" b="1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b="1" dirty="0">
                <a:solidFill>
                  <a:srgbClr val="E2E2B5"/>
                </a:solidFill>
                <a:latin typeface="Segoe UI"/>
                <a:cs typeface="Segoe UI"/>
              </a:rPr>
              <a:t>Month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39950" y="2813081"/>
            <a:ext cx="6483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occupation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92958" y="2803518"/>
            <a:ext cx="984250" cy="34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100"/>
              </a:spcBef>
            </a:pPr>
            <a:r>
              <a:rPr sz="1000" spc="-20" dirty="0">
                <a:solidFill>
                  <a:srgbClr val="E2E2B5"/>
                </a:solidFill>
                <a:latin typeface="Segoe UI"/>
                <a:cs typeface="Segoe UI"/>
              </a:rPr>
              <a:t>A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verage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Monthly  Income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2958" y="3297618"/>
            <a:ext cx="115570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150" dirty="0">
                <a:solidFill>
                  <a:srgbClr val="E2E2B5"/>
                </a:solidFill>
                <a:latin typeface="Segoe UI Symbol"/>
                <a:cs typeface="Segoe UI Symbol"/>
              </a:rPr>
              <a:t></a:t>
            </a:r>
            <a:endParaRPr sz="700">
              <a:latin typeface="Segoe UI Symbol"/>
              <a:cs typeface="Segoe UI 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47567" y="2803518"/>
            <a:ext cx="882650" cy="34925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Average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Monthly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Spend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00079" y="2803518"/>
            <a:ext cx="728980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100"/>
              </a:spcBef>
            </a:pP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Average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 Income </a:t>
            </a:r>
            <a:r>
              <a:rPr sz="1000" spc="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Utilization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%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2105024" y="3400425"/>
          <a:ext cx="4646295" cy="2547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2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1264">
                <a:tc rowSpan="12"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</a:t>
                      </a:r>
                      <a:r>
                        <a:rPr sz="800" spc="350" dirty="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Business</a:t>
                      </a:r>
                      <a:r>
                        <a:rPr sz="1500" b="1" spc="-37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Owners</a:t>
                      </a:r>
                      <a:endParaRPr sz="1500" baseline="2777">
                        <a:latin typeface="Segoe UI"/>
                        <a:cs typeface="Segoe UI"/>
                      </a:endParaRPr>
                    </a:p>
                    <a:p>
                      <a:pPr marL="32385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October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323850" marR="723265">
                        <a:lnSpc>
                          <a:spcPct val="112500"/>
                        </a:lnSpc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May </a:t>
                      </a:r>
                      <a:r>
                        <a:rPr sz="1000" spc="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June </a:t>
                      </a:r>
                      <a:r>
                        <a:rPr sz="1000" spc="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July </a:t>
                      </a:r>
                      <a:r>
                        <a:rPr sz="1000" spc="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August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3238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September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28600" marR="579120" indent="-1809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r>
                        <a:rPr sz="800" spc="125" dirty="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Salaried</a:t>
                      </a:r>
                      <a:r>
                        <a:rPr sz="1500" b="1" spc="-52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IT </a:t>
                      </a:r>
                      <a:r>
                        <a:rPr sz="1500" b="1" spc="-397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Emplo</a:t>
                      </a:r>
                      <a:r>
                        <a:rPr sz="1000" b="1" spc="-1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y</a:t>
                      </a: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ees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28600" marR="473075" indent="-1809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r>
                        <a:rPr sz="800" spc="130" dirty="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sz="1500" b="1" spc="-7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Government </a:t>
                      </a:r>
                      <a:r>
                        <a:rPr sz="1500" b="1" spc="-405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Employees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28600" marR="361315" indent="-1809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r>
                        <a:rPr sz="800" spc="120" dirty="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Salaried</a:t>
                      </a:r>
                      <a:r>
                        <a:rPr sz="1500" b="1" spc="-52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Other </a:t>
                      </a:r>
                      <a:r>
                        <a:rPr sz="1500" b="1" spc="-397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Employees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28600" marR="544830" indent="-180975">
                        <a:lnSpc>
                          <a:spcPct val="106200"/>
                        </a:lnSpc>
                        <a:spcBef>
                          <a:spcPts val="150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r>
                        <a:rPr sz="800" spc="90" dirty="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Freelancers  </a:t>
                      </a:r>
                      <a:r>
                        <a:rPr sz="1000" b="1" spc="-2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Total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70.09K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C7C6C3"/>
                      </a:solidFill>
                      <a:prstDash val="solid"/>
                    </a:lnL>
                    <a:lnT w="9525">
                      <a:solidFill>
                        <a:srgbClr val="C7C6C3"/>
                      </a:solidFill>
                      <a:prstDash val="solid"/>
                    </a:lnT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23.28K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9525">
                      <a:solidFill>
                        <a:srgbClr val="C7C6C3"/>
                      </a:solidFill>
                      <a:prstDash val="solid"/>
                    </a:lnT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33.22%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9525">
                      <a:solidFill>
                        <a:srgbClr val="C7C6C3"/>
                      </a:solidFill>
                      <a:prstDash val="solid"/>
                    </a:lnT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70.09K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22.71K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32.40%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70.09K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17.89K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25.53%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70.09K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20.82K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29.71%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70.09K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20.99K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29.95%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70.09K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26.57K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37.91%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70.09K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30.71K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ts val="116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43.81%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1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61.50K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31.39K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51.04%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3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52.03K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15.09K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29.00%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37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38.79K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16.33K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42.10%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3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35.06K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16.06K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solidFill>
                      <a:srgbClr val="011523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45.80%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92075" marB="0">
                    <a:solidFill>
                      <a:srgbClr val="0115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4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320" marB="0">
                    <a:lnR w="9525">
                      <a:solidFill>
                        <a:srgbClr val="C7C6C3"/>
                      </a:solidFill>
                      <a:prstDash val="solid"/>
                    </a:lnR>
                    <a:lnT w="9525">
                      <a:solidFill>
                        <a:srgbClr val="C7C6C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369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00" b="1" dirty="0">
                          <a:solidFill>
                            <a:srgbClr val="011523"/>
                          </a:solidFill>
                          <a:latin typeface="Segoe UI"/>
                          <a:cs typeface="Segoe UI"/>
                        </a:rPr>
                        <a:t>51.66K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6350" marB="0">
                    <a:lnL w="9525">
                      <a:solidFill>
                        <a:srgbClr val="C7C6C3"/>
                      </a:solidFill>
                      <a:prstDash val="solid"/>
                    </a:lnL>
                    <a:solidFill>
                      <a:srgbClr val="6EABD9"/>
                    </a:solidFill>
                  </a:tcPr>
                </a:tc>
                <a:tc>
                  <a:txBody>
                    <a:bodyPr/>
                    <a:lstStyle/>
                    <a:p>
                      <a:pPr marR="26797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00" b="1" dirty="0">
                          <a:solidFill>
                            <a:srgbClr val="011523"/>
                          </a:solidFill>
                          <a:latin typeface="Segoe UI"/>
                          <a:cs typeface="Segoe UI"/>
                        </a:rPr>
                        <a:t>22.12K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6350" marB="0">
                    <a:solidFill>
                      <a:srgbClr val="6EABD9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00" b="1" dirty="0">
                          <a:solidFill>
                            <a:srgbClr val="011523"/>
                          </a:solidFill>
                          <a:latin typeface="Segoe UI"/>
                          <a:cs typeface="Segoe UI"/>
                        </a:rPr>
                        <a:t>42.82%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6350" marB="0">
                    <a:solidFill>
                      <a:srgbClr val="6EA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7409" y="3462394"/>
            <a:ext cx="85671" cy="8567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7409" y="4662543"/>
            <a:ext cx="85671" cy="8567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7409" y="4995919"/>
            <a:ext cx="85671" cy="8567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7409" y="5329294"/>
            <a:ext cx="85671" cy="8567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7409" y="5662669"/>
            <a:ext cx="85671" cy="85671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7107935" y="2355850"/>
            <a:ext cx="3853179" cy="994410"/>
            <a:chOff x="7107935" y="2355850"/>
            <a:chExt cx="3853179" cy="994410"/>
          </a:xfrm>
        </p:grpSpPr>
        <p:sp>
          <p:nvSpPr>
            <p:cNvPr id="33" name="object 33"/>
            <p:cNvSpPr/>
            <p:nvPr/>
          </p:nvSpPr>
          <p:spPr>
            <a:xfrm>
              <a:off x="7107923" y="2355849"/>
              <a:ext cx="3853179" cy="994410"/>
            </a:xfrm>
            <a:custGeom>
              <a:avLst/>
              <a:gdLst/>
              <a:ahLst/>
              <a:cxnLst/>
              <a:rect l="l" t="t" r="r" b="b"/>
              <a:pathLst>
                <a:path w="3853179" h="994410">
                  <a:moveTo>
                    <a:pt x="3852672" y="0"/>
                  </a:moveTo>
                  <a:lnTo>
                    <a:pt x="0" y="0"/>
                  </a:lnTo>
                  <a:lnTo>
                    <a:pt x="0" y="110490"/>
                  </a:lnTo>
                  <a:lnTo>
                    <a:pt x="0" y="825500"/>
                  </a:lnTo>
                  <a:lnTo>
                    <a:pt x="0" y="994410"/>
                  </a:lnTo>
                  <a:lnTo>
                    <a:pt x="3852672" y="994410"/>
                  </a:lnTo>
                  <a:lnTo>
                    <a:pt x="3852672" y="825500"/>
                  </a:lnTo>
                  <a:lnTo>
                    <a:pt x="3852672" y="111125"/>
                  </a:lnTo>
                  <a:lnTo>
                    <a:pt x="3712464" y="111125"/>
                  </a:lnTo>
                  <a:lnTo>
                    <a:pt x="3712464" y="825500"/>
                  </a:lnTo>
                  <a:lnTo>
                    <a:pt x="140589" y="825500"/>
                  </a:lnTo>
                  <a:lnTo>
                    <a:pt x="140589" y="110490"/>
                  </a:lnTo>
                  <a:lnTo>
                    <a:pt x="3852672" y="110490"/>
                  </a:lnTo>
                  <a:lnTo>
                    <a:pt x="3852672" y="0"/>
                  </a:lnTo>
                  <a:close/>
                </a:path>
              </a:pathLst>
            </a:custGeom>
            <a:solidFill>
              <a:srgbClr val="FFFFFF">
                <a:alpha val="1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6149" y="2557271"/>
              <a:ext cx="1104899" cy="57645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737078" y="2720975"/>
            <a:ext cx="242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E2E2B5"/>
                </a:solidFill>
                <a:latin typeface="Microsoft Sans Serif"/>
                <a:cs typeface="Microsoft Sans Serif"/>
              </a:rPr>
              <a:t>city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77250" y="2557271"/>
            <a:ext cx="1104899" cy="576453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8707586" y="2720975"/>
            <a:ext cx="663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age_group</a:t>
            </a:r>
            <a:endParaRPr sz="1200">
              <a:latin typeface="Microsoft Sans Serif"/>
              <a:cs typeface="Microsoft Sans Serif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58350" y="2557271"/>
            <a:ext cx="1104899" cy="576453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0011916" y="2720975"/>
            <a:ext cx="417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E2E2B5"/>
                </a:solidFill>
                <a:latin typeface="Microsoft Sans Serif"/>
                <a:cs typeface="Microsoft Sans Serif"/>
              </a:rPr>
              <a:t>month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98655" y="3378200"/>
            <a:ext cx="43668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Avg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Monthly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Income,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Avg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Monthly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Spend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and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Avg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Utilization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%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age_group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796711" y="5749925"/>
            <a:ext cx="57150" cy="9525"/>
          </a:xfrm>
          <a:custGeom>
            <a:avLst/>
            <a:gdLst/>
            <a:ahLst/>
            <a:cxnLst/>
            <a:rect l="l" t="t" r="r" b="b"/>
            <a:pathLst>
              <a:path w="57150" h="9525">
                <a:moveTo>
                  <a:pt x="53702" y="9524"/>
                </a:moveTo>
                <a:lnTo>
                  <a:pt x="51072" y="9524"/>
                </a:lnTo>
                <a:lnTo>
                  <a:pt x="49949" y="9060"/>
                </a:lnTo>
                <a:lnTo>
                  <a:pt x="48089" y="7200"/>
                </a:lnTo>
                <a:lnTo>
                  <a:pt x="47624" y="6077"/>
                </a:lnTo>
                <a:lnTo>
                  <a:pt x="47624" y="3447"/>
                </a:lnTo>
                <a:lnTo>
                  <a:pt x="48089" y="2324"/>
                </a:lnTo>
                <a:lnTo>
                  <a:pt x="49949" y="464"/>
                </a:lnTo>
                <a:lnTo>
                  <a:pt x="51072" y="0"/>
                </a:lnTo>
                <a:lnTo>
                  <a:pt x="53702" y="0"/>
                </a:lnTo>
                <a:lnTo>
                  <a:pt x="54825" y="464"/>
                </a:lnTo>
                <a:lnTo>
                  <a:pt x="56685" y="2324"/>
                </a:lnTo>
                <a:lnTo>
                  <a:pt x="57149" y="3447"/>
                </a:lnTo>
                <a:lnTo>
                  <a:pt x="57149" y="6077"/>
                </a:lnTo>
                <a:lnTo>
                  <a:pt x="56685" y="7200"/>
                </a:lnTo>
                <a:lnTo>
                  <a:pt x="54825" y="9060"/>
                </a:lnTo>
                <a:lnTo>
                  <a:pt x="53702" y="9524"/>
                </a:lnTo>
                <a:close/>
              </a:path>
              <a:path w="57150" h="9525">
                <a:moveTo>
                  <a:pt x="6077" y="9524"/>
                </a:moveTo>
                <a:lnTo>
                  <a:pt x="3447" y="9524"/>
                </a:lnTo>
                <a:lnTo>
                  <a:pt x="2324" y="9060"/>
                </a:lnTo>
                <a:lnTo>
                  <a:pt x="464" y="7200"/>
                </a:lnTo>
                <a:lnTo>
                  <a:pt x="0" y="6077"/>
                </a:lnTo>
                <a:lnTo>
                  <a:pt x="0" y="3447"/>
                </a:lnTo>
                <a:lnTo>
                  <a:pt x="464" y="2324"/>
                </a:lnTo>
                <a:lnTo>
                  <a:pt x="2324" y="464"/>
                </a:lnTo>
                <a:lnTo>
                  <a:pt x="3447" y="0"/>
                </a:lnTo>
                <a:lnTo>
                  <a:pt x="6077" y="0"/>
                </a:lnTo>
                <a:lnTo>
                  <a:pt x="7200" y="464"/>
                </a:lnTo>
                <a:lnTo>
                  <a:pt x="9060" y="2324"/>
                </a:lnTo>
                <a:lnTo>
                  <a:pt x="9525" y="3447"/>
                </a:lnTo>
                <a:lnTo>
                  <a:pt x="9525" y="6077"/>
                </a:lnTo>
                <a:lnTo>
                  <a:pt x="9060" y="7200"/>
                </a:lnTo>
                <a:lnTo>
                  <a:pt x="7200" y="9060"/>
                </a:lnTo>
                <a:lnTo>
                  <a:pt x="6077" y="9524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931649" y="5664299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30%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796711" y="4846637"/>
            <a:ext cx="57150" cy="9525"/>
          </a:xfrm>
          <a:custGeom>
            <a:avLst/>
            <a:gdLst/>
            <a:ahLst/>
            <a:cxnLst/>
            <a:rect l="l" t="t" r="r" b="b"/>
            <a:pathLst>
              <a:path w="57150" h="9525">
                <a:moveTo>
                  <a:pt x="53702" y="9524"/>
                </a:moveTo>
                <a:lnTo>
                  <a:pt x="51072" y="9524"/>
                </a:lnTo>
                <a:lnTo>
                  <a:pt x="49949" y="9060"/>
                </a:lnTo>
                <a:lnTo>
                  <a:pt x="48089" y="7200"/>
                </a:lnTo>
                <a:lnTo>
                  <a:pt x="47624" y="6077"/>
                </a:lnTo>
                <a:lnTo>
                  <a:pt x="47624" y="3447"/>
                </a:lnTo>
                <a:lnTo>
                  <a:pt x="48089" y="2324"/>
                </a:lnTo>
                <a:lnTo>
                  <a:pt x="49949" y="464"/>
                </a:lnTo>
                <a:lnTo>
                  <a:pt x="51072" y="0"/>
                </a:lnTo>
                <a:lnTo>
                  <a:pt x="53702" y="0"/>
                </a:lnTo>
                <a:lnTo>
                  <a:pt x="54825" y="464"/>
                </a:lnTo>
                <a:lnTo>
                  <a:pt x="56685" y="2324"/>
                </a:lnTo>
                <a:lnTo>
                  <a:pt x="57149" y="3447"/>
                </a:lnTo>
                <a:lnTo>
                  <a:pt x="57149" y="6077"/>
                </a:lnTo>
                <a:lnTo>
                  <a:pt x="56685" y="7200"/>
                </a:lnTo>
                <a:lnTo>
                  <a:pt x="54825" y="9060"/>
                </a:lnTo>
                <a:lnTo>
                  <a:pt x="53702" y="9524"/>
                </a:lnTo>
                <a:close/>
              </a:path>
              <a:path w="57150" h="9525">
                <a:moveTo>
                  <a:pt x="6077" y="9524"/>
                </a:moveTo>
                <a:lnTo>
                  <a:pt x="3447" y="9524"/>
                </a:lnTo>
                <a:lnTo>
                  <a:pt x="2324" y="9060"/>
                </a:lnTo>
                <a:lnTo>
                  <a:pt x="464" y="7200"/>
                </a:lnTo>
                <a:lnTo>
                  <a:pt x="0" y="6077"/>
                </a:lnTo>
                <a:lnTo>
                  <a:pt x="0" y="3447"/>
                </a:lnTo>
                <a:lnTo>
                  <a:pt x="464" y="2324"/>
                </a:lnTo>
                <a:lnTo>
                  <a:pt x="2324" y="464"/>
                </a:lnTo>
                <a:lnTo>
                  <a:pt x="3447" y="0"/>
                </a:lnTo>
                <a:lnTo>
                  <a:pt x="6077" y="0"/>
                </a:lnTo>
                <a:lnTo>
                  <a:pt x="7200" y="464"/>
                </a:lnTo>
                <a:lnTo>
                  <a:pt x="9060" y="2324"/>
                </a:lnTo>
                <a:lnTo>
                  <a:pt x="9525" y="3447"/>
                </a:lnTo>
                <a:lnTo>
                  <a:pt x="9525" y="6077"/>
                </a:lnTo>
                <a:lnTo>
                  <a:pt x="9060" y="7200"/>
                </a:lnTo>
                <a:lnTo>
                  <a:pt x="7200" y="9060"/>
                </a:lnTo>
                <a:lnTo>
                  <a:pt x="6077" y="9524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1931649" y="4761011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40%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796711" y="3943350"/>
            <a:ext cx="57150" cy="9525"/>
          </a:xfrm>
          <a:custGeom>
            <a:avLst/>
            <a:gdLst/>
            <a:ahLst/>
            <a:cxnLst/>
            <a:rect l="l" t="t" r="r" b="b"/>
            <a:pathLst>
              <a:path w="57150" h="9525">
                <a:moveTo>
                  <a:pt x="53702" y="9524"/>
                </a:moveTo>
                <a:lnTo>
                  <a:pt x="51072" y="9524"/>
                </a:lnTo>
                <a:lnTo>
                  <a:pt x="49949" y="9060"/>
                </a:lnTo>
                <a:lnTo>
                  <a:pt x="48089" y="7200"/>
                </a:lnTo>
                <a:lnTo>
                  <a:pt x="47624" y="6077"/>
                </a:lnTo>
                <a:lnTo>
                  <a:pt x="47624" y="3447"/>
                </a:lnTo>
                <a:lnTo>
                  <a:pt x="48089" y="2324"/>
                </a:lnTo>
                <a:lnTo>
                  <a:pt x="49949" y="464"/>
                </a:lnTo>
                <a:lnTo>
                  <a:pt x="51072" y="0"/>
                </a:lnTo>
                <a:lnTo>
                  <a:pt x="53702" y="0"/>
                </a:lnTo>
                <a:lnTo>
                  <a:pt x="54825" y="464"/>
                </a:lnTo>
                <a:lnTo>
                  <a:pt x="56685" y="2324"/>
                </a:lnTo>
                <a:lnTo>
                  <a:pt x="57149" y="3447"/>
                </a:lnTo>
                <a:lnTo>
                  <a:pt x="57149" y="6077"/>
                </a:lnTo>
                <a:lnTo>
                  <a:pt x="56685" y="7200"/>
                </a:lnTo>
                <a:lnTo>
                  <a:pt x="54825" y="9060"/>
                </a:lnTo>
                <a:lnTo>
                  <a:pt x="53702" y="9524"/>
                </a:lnTo>
                <a:close/>
              </a:path>
              <a:path w="57150" h="9525">
                <a:moveTo>
                  <a:pt x="6077" y="9524"/>
                </a:moveTo>
                <a:lnTo>
                  <a:pt x="3447" y="9524"/>
                </a:lnTo>
                <a:lnTo>
                  <a:pt x="2324" y="9060"/>
                </a:lnTo>
                <a:lnTo>
                  <a:pt x="464" y="7200"/>
                </a:lnTo>
                <a:lnTo>
                  <a:pt x="0" y="6077"/>
                </a:lnTo>
                <a:lnTo>
                  <a:pt x="0" y="3447"/>
                </a:lnTo>
                <a:lnTo>
                  <a:pt x="464" y="2324"/>
                </a:lnTo>
                <a:lnTo>
                  <a:pt x="2324" y="464"/>
                </a:lnTo>
                <a:lnTo>
                  <a:pt x="3447" y="0"/>
                </a:lnTo>
                <a:lnTo>
                  <a:pt x="6077" y="0"/>
                </a:lnTo>
                <a:lnTo>
                  <a:pt x="7200" y="464"/>
                </a:lnTo>
                <a:lnTo>
                  <a:pt x="9060" y="2324"/>
                </a:lnTo>
                <a:lnTo>
                  <a:pt x="9525" y="3447"/>
                </a:lnTo>
                <a:lnTo>
                  <a:pt x="9525" y="6077"/>
                </a:lnTo>
                <a:lnTo>
                  <a:pt x="9060" y="7200"/>
                </a:lnTo>
                <a:lnTo>
                  <a:pt x="7200" y="9060"/>
                </a:lnTo>
                <a:lnTo>
                  <a:pt x="6077" y="9524"/>
                </a:lnTo>
                <a:close/>
              </a:path>
            </a:pathLst>
          </a:custGeom>
          <a:solidFill>
            <a:srgbClr val="C7C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895825" y="5775325"/>
            <a:ext cx="2273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45+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60911" y="5775325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35-45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871388" y="5775325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25-34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881867" y="5775325"/>
            <a:ext cx="318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21-24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27799" y="3960279"/>
            <a:ext cx="342265" cy="182880"/>
          </a:xfrm>
          <a:custGeom>
            <a:avLst/>
            <a:gdLst/>
            <a:ahLst/>
            <a:cxnLst/>
            <a:rect l="l" t="t" r="r" b="b"/>
            <a:pathLst>
              <a:path w="342265" h="182879">
                <a:moveTo>
                  <a:pt x="308884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08884" y="0"/>
                </a:lnTo>
                <a:lnTo>
                  <a:pt x="340965" y="28187"/>
                </a:lnTo>
                <a:lnTo>
                  <a:pt x="341932" y="33047"/>
                </a:lnTo>
                <a:lnTo>
                  <a:pt x="341932" y="149832"/>
                </a:lnTo>
                <a:lnTo>
                  <a:pt x="313745" y="181913"/>
                </a:lnTo>
                <a:lnTo>
                  <a:pt x="308884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7605090" y="4153744"/>
            <a:ext cx="3806190" cy="1596390"/>
            <a:chOff x="7605090" y="4153744"/>
            <a:chExt cx="3806190" cy="1596390"/>
          </a:xfrm>
        </p:grpSpPr>
        <p:sp>
          <p:nvSpPr>
            <p:cNvPr id="52" name="object 52"/>
            <p:cNvSpPr/>
            <p:nvPr/>
          </p:nvSpPr>
          <p:spPr>
            <a:xfrm>
              <a:off x="7605090" y="4200310"/>
              <a:ext cx="387350" cy="1550035"/>
            </a:xfrm>
            <a:custGeom>
              <a:avLst/>
              <a:gdLst/>
              <a:ahLst/>
              <a:cxnLst/>
              <a:rect l="l" t="t" r="r" b="b"/>
              <a:pathLst>
                <a:path w="387350" h="1550035">
                  <a:moveTo>
                    <a:pt x="387350" y="1549614"/>
                  </a:moveTo>
                  <a:lnTo>
                    <a:pt x="0" y="1549614"/>
                  </a:lnTo>
                  <a:lnTo>
                    <a:pt x="0" y="0"/>
                  </a:lnTo>
                  <a:lnTo>
                    <a:pt x="387350" y="0"/>
                  </a:lnTo>
                  <a:lnTo>
                    <a:pt x="387350" y="1549614"/>
                  </a:lnTo>
                  <a:close/>
                </a:path>
              </a:pathLst>
            </a:custGeom>
            <a:solidFill>
              <a:srgbClr val="033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92440" y="5212229"/>
              <a:ext cx="387350" cy="537845"/>
            </a:xfrm>
            <a:custGeom>
              <a:avLst/>
              <a:gdLst/>
              <a:ahLst/>
              <a:cxnLst/>
              <a:rect l="l" t="t" r="r" b="b"/>
              <a:pathLst>
                <a:path w="387350" h="537845">
                  <a:moveTo>
                    <a:pt x="387349" y="537695"/>
                  </a:moveTo>
                  <a:lnTo>
                    <a:pt x="0" y="537695"/>
                  </a:lnTo>
                  <a:lnTo>
                    <a:pt x="0" y="0"/>
                  </a:lnTo>
                  <a:lnTo>
                    <a:pt x="387349" y="0"/>
                  </a:lnTo>
                  <a:lnTo>
                    <a:pt x="387349" y="537695"/>
                  </a:lnTo>
                  <a:close/>
                </a:path>
              </a:pathLst>
            </a:custGeom>
            <a:solidFill>
              <a:srgbClr val="6EA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615569" y="4393774"/>
              <a:ext cx="387350" cy="1356360"/>
            </a:xfrm>
            <a:custGeom>
              <a:avLst/>
              <a:gdLst/>
              <a:ahLst/>
              <a:cxnLst/>
              <a:rect l="l" t="t" r="r" b="b"/>
              <a:pathLst>
                <a:path w="387350" h="1356360">
                  <a:moveTo>
                    <a:pt x="387350" y="1356149"/>
                  </a:moveTo>
                  <a:lnTo>
                    <a:pt x="0" y="1356149"/>
                  </a:lnTo>
                  <a:lnTo>
                    <a:pt x="0" y="0"/>
                  </a:lnTo>
                  <a:lnTo>
                    <a:pt x="387350" y="0"/>
                  </a:lnTo>
                  <a:lnTo>
                    <a:pt x="387350" y="1356149"/>
                  </a:lnTo>
                  <a:close/>
                </a:path>
              </a:pathLst>
            </a:custGeom>
            <a:solidFill>
              <a:srgbClr val="033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002918" y="5116362"/>
              <a:ext cx="387350" cy="633730"/>
            </a:xfrm>
            <a:custGeom>
              <a:avLst/>
              <a:gdLst/>
              <a:ahLst/>
              <a:cxnLst/>
              <a:rect l="l" t="t" r="r" b="b"/>
              <a:pathLst>
                <a:path w="387350" h="633729">
                  <a:moveTo>
                    <a:pt x="387350" y="633562"/>
                  </a:moveTo>
                  <a:lnTo>
                    <a:pt x="0" y="633562"/>
                  </a:lnTo>
                  <a:lnTo>
                    <a:pt x="0" y="0"/>
                  </a:lnTo>
                  <a:lnTo>
                    <a:pt x="387350" y="0"/>
                  </a:lnTo>
                  <a:lnTo>
                    <a:pt x="387350" y="633562"/>
                  </a:lnTo>
                  <a:close/>
                </a:path>
              </a:pathLst>
            </a:custGeom>
            <a:solidFill>
              <a:srgbClr val="6EA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26047" y="4434360"/>
              <a:ext cx="387350" cy="1315720"/>
            </a:xfrm>
            <a:custGeom>
              <a:avLst/>
              <a:gdLst/>
              <a:ahLst/>
              <a:cxnLst/>
              <a:rect l="l" t="t" r="r" b="b"/>
              <a:pathLst>
                <a:path w="387350" h="1315720">
                  <a:moveTo>
                    <a:pt x="387350" y="1315564"/>
                  </a:moveTo>
                  <a:lnTo>
                    <a:pt x="0" y="1315564"/>
                  </a:lnTo>
                  <a:lnTo>
                    <a:pt x="0" y="0"/>
                  </a:lnTo>
                  <a:lnTo>
                    <a:pt x="387350" y="0"/>
                  </a:lnTo>
                  <a:lnTo>
                    <a:pt x="387350" y="1315564"/>
                  </a:lnTo>
                  <a:close/>
                </a:path>
              </a:pathLst>
            </a:custGeom>
            <a:solidFill>
              <a:srgbClr val="033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013397" y="5175607"/>
              <a:ext cx="387350" cy="574675"/>
            </a:xfrm>
            <a:custGeom>
              <a:avLst/>
              <a:gdLst/>
              <a:ahLst/>
              <a:cxnLst/>
              <a:rect l="l" t="t" r="r" b="b"/>
              <a:pathLst>
                <a:path w="387350" h="574675">
                  <a:moveTo>
                    <a:pt x="387349" y="574317"/>
                  </a:moveTo>
                  <a:lnTo>
                    <a:pt x="0" y="574317"/>
                  </a:lnTo>
                  <a:lnTo>
                    <a:pt x="0" y="0"/>
                  </a:lnTo>
                  <a:lnTo>
                    <a:pt x="387349" y="0"/>
                  </a:lnTo>
                  <a:lnTo>
                    <a:pt x="387349" y="574317"/>
                  </a:lnTo>
                  <a:close/>
                </a:path>
              </a:pathLst>
            </a:custGeom>
            <a:solidFill>
              <a:srgbClr val="6EA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36525" y="4716343"/>
              <a:ext cx="387350" cy="1033780"/>
            </a:xfrm>
            <a:custGeom>
              <a:avLst/>
              <a:gdLst/>
              <a:ahLst/>
              <a:cxnLst/>
              <a:rect l="l" t="t" r="r" b="b"/>
              <a:pathLst>
                <a:path w="387350" h="1033779">
                  <a:moveTo>
                    <a:pt x="387349" y="1033581"/>
                  </a:moveTo>
                  <a:lnTo>
                    <a:pt x="0" y="1033581"/>
                  </a:lnTo>
                  <a:lnTo>
                    <a:pt x="0" y="0"/>
                  </a:lnTo>
                  <a:lnTo>
                    <a:pt x="387349" y="0"/>
                  </a:lnTo>
                  <a:lnTo>
                    <a:pt x="387349" y="1033581"/>
                  </a:lnTo>
                  <a:close/>
                </a:path>
              </a:pathLst>
            </a:custGeom>
            <a:solidFill>
              <a:srgbClr val="033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023875" y="5330394"/>
              <a:ext cx="387350" cy="419734"/>
            </a:xfrm>
            <a:custGeom>
              <a:avLst/>
              <a:gdLst/>
              <a:ahLst/>
              <a:cxnLst/>
              <a:rect l="l" t="t" r="r" b="b"/>
              <a:pathLst>
                <a:path w="387350" h="419735">
                  <a:moveTo>
                    <a:pt x="387349" y="419529"/>
                  </a:moveTo>
                  <a:lnTo>
                    <a:pt x="0" y="419529"/>
                  </a:lnTo>
                  <a:lnTo>
                    <a:pt x="0" y="0"/>
                  </a:lnTo>
                  <a:lnTo>
                    <a:pt x="387349" y="0"/>
                  </a:lnTo>
                  <a:lnTo>
                    <a:pt x="387349" y="419529"/>
                  </a:lnTo>
                  <a:close/>
                </a:path>
              </a:pathLst>
            </a:custGeom>
            <a:solidFill>
              <a:srgbClr val="6EA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998823" y="4235061"/>
              <a:ext cx="3039745" cy="1100455"/>
            </a:xfrm>
            <a:custGeom>
              <a:avLst/>
              <a:gdLst/>
              <a:ahLst/>
              <a:cxnLst/>
              <a:rect l="l" t="t" r="r" b="b"/>
              <a:pathLst>
                <a:path w="3039745" h="1100454">
                  <a:moveTo>
                    <a:pt x="20916" y="1100175"/>
                  </a:moveTo>
                  <a:lnTo>
                    <a:pt x="0" y="1080707"/>
                  </a:lnTo>
                  <a:lnTo>
                    <a:pt x="32447" y="1045845"/>
                  </a:lnTo>
                  <a:lnTo>
                    <a:pt x="53363" y="1065314"/>
                  </a:lnTo>
                  <a:lnTo>
                    <a:pt x="20916" y="1100175"/>
                  </a:lnTo>
                  <a:close/>
                </a:path>
                <a:path w="3039745" h="1100454">
                  <a:moveTo>
                    <a:pt x="85811" y="1030452"/>
                  </a:moveTo>
                  <a:lnTo>
                    <a:pt x="64894" y="1010984"/>
                  </a:lnTo>
                  <a:lnTo>
                    <a:pt x="97341" y="976122"/>
                  </a:lnTo>
                  <a:lnTo>
                    <a:pt x="118258" y="995591"/>
                  </a:lnTo>
                  <a:lnTo>
                    <a:pt x="85811" y="1030452"/>
                  </a:lnTo>
                  <a:close/>
                </a:path>
                <a:path w="3039745" h="1100454">
                  <a:moveTo>
                    <a:pt x="150705" y="960729"/>
                  </a:moveTo>
                  <a:lnTo>
                    <a:pt x="129788" y="941261"/>
                  </a:lnTo>
                  <a:lnTo>
                    <a:pt x="162235" y="906399"/>
                  </a:lnTo>
                  <a:lnTo>
                    <a:pt x="183152" y="925868"/>
                  </a:lnTo>
                  <a:lnTo>
                    <a:pt x="150705" y="960729"/>
                  </a:lnTo>
                  <a:close/>
                </a:path>
                <a:path w="3039745" h="1100454">
                  <a:moveTo>
                    <a:pt x="215599" y="891006"/>
                  </a:moveTo>
                  <a:lnTo>
                    <a:pt x="194682" y="871538"/>
                  </a:lnTo>
                  <a:lnTo>
                    <a:pt x="227129" y="836676"/>
                  </a:lnTo>
                  <a:lnTo>
                    <a:pt x="248046" y="856145"/>
                  </a:lnTo>
                  <a:lnTo>
                    <a:pt x="215599" y="891006"/>
                  </a:lnTo>
                  <a:close/>
                </a:path>
                <a:path w="3039745" h="1100454">
                  <a:moveTo>
                    <a:pt x="280493" y="821283"/>
                  </a:moveTo>
                  <a:lnTo>
                    <a:pt x="259576" y="801815"/>
                  </a:lnTo>
                  <a:lnTo>
                    <a:pt x="292023" y="766953"/>
                  </a:lnTo>
                  <a:lnTo>
                    <a:pt x="312940" y="786421"/>
                  </a:lnTo>
                  <a:lnTo>
                    <a:pt x="280493" y="821283"/>
                  </a:lnTo>
                  <a:close/>
                </a:path>
                <a:path w="3039745" h="1100454">
                  <a:moveTo>
                    <a:pt x="345387" y="751560"/>
                  </a:moveTo>
                  <a:lnTo>
                    <a:pt x="324471" y="732092"/>
                  </a:lnTo>
                  <a:lnTo>
                    <a:pt x="356918" y="697230"/>
                  </a:lnTo>
                  <a:lnTo>
                    <a:pt x="377834" y="716698"/>
                  </a:lnTo>
                  <a:lnTo>
                    <a:pt x="345387" y="751560"/>
                  </a:lnTo>
                  <a:close/>
                </a:path>
                <a:path w="3039745" h="1100454">
                  <a:moveTo>
                    <a:pt x="410282" y="681837"/>
                  </a:moveTo>
                  <a:lnTo>
                    <a:pt x="389365" y="662369"/>
                  </a:lnTo>
                  <a:lnTo>
                    <a:pt x="421812" y="627507"/>
                  </a:lnTo>
                  <a:lnTo>
                    <a:pt x="442729" y="646975"/>
                  </a:lnTo>
                  <a:lnTo>
                    <a:pt x="410282" y="681837"/>
                  </a:lnTo>
                  <a:close/>
                </a:path>
                <a:path w="3039745" h="1100454">
                  <a:moveTo>
                    <a:pt x="475176" y="612114"/>
                  </a:moveTo>
                  <a:lnTo>
                    <a:pt x="454259" y="592646"/>
                  </a:lnTo>
                  <a:lnTo>
                    <a:pt x="486706" y="557784"/>
                  </a:lnTo>
                  <a:lnTo>
                    <a:pt x="507623" y="577252"/>
                  </a:lnTo>
                  <a:lnTo>
                    <a:pt x="475176" y="612114"/>
                  </a:lnTo>
                  <a:close/>
                </a:path>
                <a:path w="3039745" h="1100454">
                  <a:moveTo>
                    <a:pt x="540070" y="542391"/>
                  </a:moveTo>
                  <a:lnTo>
                    <a:pt x="519153" y="522922"/>
                  </a:lnTo>
                  <a:lnTo>
                    <a:pt x="551600" y="488061"/>
                  </a:lnTo>
                  <a:lnTo>
                    <a:pt x="572517" y="507529"/>
                  </a:lnTo>
                  <a:lnTo>
                    <a:pt x="540070" y="542391"/>
                  </a:lnTo>
                  <a:close/>
                </a:path>
                <a:path w="3039745" h="1100454">
                  <a:moveTo>
                    <a:pt x="604964" y="472668"/>
                  </a:moveTo>
                  <a:lnTo>
                    <a:pt x="584047" y="453199"/>
                  </a:lnTo>
                  <a:lnTo>
                    <a:pt x="616494" y="418338"/>
                  </a:lnTo>
                  <a:lnTo>
                    <a:pt x="637411" y="437806"/>
                  </a:lnTo>
                  <a:lnTo>
                    <a:pt x="604964" y="472668"/>
                  </a:lnTo>
                  <a:close/>
                </a:path>
                <a:path w="3039745" h="1100454">
                  <a:moveTo>
                    <a:pt x="669859" y="402945"/>
                  </a:moveTo>
                  <a:lnTo>
                    <a:pt x="648941" y="383476"/>
                  </a:lnTo>
                  <a:lnTo>
                    <a:pt x="681388" y="348615"/>
                  </a:lnTo>
                  <a:lnTo>
                    <a:pt x="702306" y="368083"/>
                  </a:lnTo>
                  <a:lnTo>
                    <a:pt x="669859" y="402945"/>
                  </a:lnTo>
                  <a:close/>
                </a:path>
                <a:path w="3039745" h="1100454">
                  <a:moveTo>
                    <a:pt x="734752" y="333222"/>
                  </a:moveTo>
                  <a:lnTo>
                    <a:pt x="713836" y="313753"/>
                  </a:lnTo>
                  <a:lnTo>
                    <a:pt x="746283" y="278892"/>
                  </a:lnTo>
                  <a:lnTo>
                    <a:pt x="767200" y="298360"/>
                  </a:lnTo>
                  <a:lnTo>
                    <a:pt x="734752" y="333222"/>
                  </a:lnTo>
                  <a:close/>
                </a:path>
                <a:path w="3039745" h="1100454">
                  <a:moveTo>
                    <a:pt x="799647" y="263499"/>
                  </a:moveTo>
                  <a:lnTo>
                    <a:pt x="778730" y="244030"/>
                  </a:lnTo>
                  <a:lnTo>
                    <a:pt x="811177" y="209169"/>
                  </a:lnTo>
                  <a:lnTo>
                    <a:pt x="832094" y="228637"/>
                  </a:lnTo>
                  <a:lnTo>
                    <a:pt x="799647" y="263499"/>
                  </a:lnTo>
                  <a:close/>
                </a:path>
                <a:path w="3039745" h="1100454">
                  <a:moveTo>
                    <a:pt x="864541" y="193775"/>
                  </a:moveTo>
                  <a:lnTo>
                    <a:pt x="843624" y="174307"/>
                  </a:lnTo>
                  <a:lnTo>
                    <a:pt x="876071" y="139446"/>
                  </a:lnTo>
                  <a:lnTo>
                    <a:pt x="896988" y="158914"/>
                  </a:lnTo>
                  <a:lnTo>
                    <a:pt x="864541" y="193775"/>
                  </a:lnTo>
                  <a:close/>
                </a:path>
                <a:path w="3039745" h="1100454">
                  <a:moveTo>
                    <a:pt x="929435" y="124052"/>
                  </a:moveTo>
                  <a:lnTo>
                    <a:pt x="908518" y="104584"/>
                  </a:lnTo>
                  <a:lnTo>
                    <a:pt x="940965" y="69723"/>
                  </a:lnTo>
                  <a:lnTo>
                    <a:pt x="961882" y="89191"/>
                  </a:lnTo>
                  <a:lnTo>
                    <a:pt x="929435" y="124052"/>
                  </a:lnTo>
                  <a:close/>
                </a:path>
                <a:path w="3039745" h="1100454">
                  <a:moveTo>
                    <a:pt x="994329" y="54329"/>
                  </a:moveTo>
                  <a:lnTo>
                    <a:pt x="973412" y="34861"/>
                  </a:lnTo>
                  <a:lnTo>
                    <a:pt x="1005859" y="0"/>
                  </a:lnTo>
                  <a:lnTo>
                    <a:pt x="1026777" y="19468"/>
                  </a:lnTo>
                  <a:lnTo>
                    <a:pt x="994329" y="54329"/>
                  </a:lnTo>
                  <a:close/>
                </a:path>
                <a:path w="3039745" h="1100454">
                  <a:moveTo>
                    <a:pt x="1102496" y="41910"/>
                  </a:moveTo>
                  <a:lnTo>
                    <a:pt x="1056561" y="29337"/>
                  </a:lnTo>
                  <a:lnTo>
                    <a:pt x="1064106" y="1775"/>
                  </a:lnTo>
                  <a:lnTo>
                    <a:pt x="1110041" y="14349"/>
                  </a:lnTo>
                  <a:lnTo>
                    <a:pt x="1102496" y="41910"/>
                  </a:lnTo>
                  <a:close/>
                </a:path>
                <a:path w="3039745" h="1100454">
                  <a:moveTo>
                    <a:pt x="1194367" y="67058"/>
                  </a:moveTo>
                  <a:lnTo>
                    <a:pt x="1148431" y="54484"/>
                  </a:lnTo>
                  <a:lnTo>
                    <a:pt x="1155976" y="26923"/>
                  </a:lnTo>
                  <a:lnTo>
                    <a:pt x="1201911" y="39497"/>
                  </a:lnTo>
                  <a:lnTo>
                    <a:pt x="1194367" y="67058"/>
                  </a:lnTo>
                  <a:close/>
                </a:path>
                <a:path w="3039745" h="1100454">
                  <a:moveTo>
                    <a:pt x="1286237" y="92206"/>
                  </a:moveTo>
                  <a:lnTo>
                    <a:pt x="1240302" y="79632"/>
                  </a:lnTo>
                  <a:lnTo>
                    <a:pt x="1247846" y="52071"/>
                  </a:lnTo>
                  <a:lnTo>
                    <a:pt x="1293781" y="64645"/>
                  </a:lnTo>
                  <a:lnTo>
                    <a:pt x="1286237" y="92206"/>
                  </a:lnTo>
                  <a:close/>
                </a:path>
                <a:path w="3039745" h="1100454">
                  <a:moveTo>
                    <a:pt x="1378107" y="117354"/>
                  </a:moveTo>
                  <a:lnTo>
                    <a:pt x="1332172" y="104780"/>
                  </a:lnTo>
                  <a:lnTo>
                    <a:pt x="1339716" y="77219"/>
                  </a:lnTo>
                  <a:lnTo>
                    <a:pt x="1385651" y="89793"/>
                  </a:lnTo>
                  <a:lnTo>
                    <a:pt x="1378107" y="117354"/>
                  </a:lnTo>
                  <a:close/>
                </a:path>
                <a:path w="3039745" h="1100454">
                  <a:moveTo>
                    <a:pt x="1469977" y="142502"/>
                  </a:moveTo>
                  <a:lnTo>
                    <a:pt x="1424042" y="129928"/>
                  </a:lnTo>
                  <a:lnTo>
                    <a:pt x="1431587" y="102367"/>
                  </a:lnTo>
                  <a:lnTo>
                    <a:pt x="1477522" y="114941"/>
                  </a:lnTo>
                  <a:lnTo>
                    <a:pt x="1469977" y="142502"/>
                  </a:lnTo>
                  <a:close/>
                </a:path>
                <a:path w="3039745" h="1100454">
                  <a:moveTo>
                    <a:pt x="1561848" y="167650"/>
                  </a:moveTo>
                  <a:lnTo>
                    <a:pt x="1515913" y="155076"/>
                  </a:lnTo>
                  <a:lnTo>
                    <a:pt x="1523457" y="127515"/>
                  </a:lnTo>
                  <a:lnTo>
                    <a:pt x="1569392" y="140089"/>
                  </a:lnTo>
                  <a:lnTo>
                    <a:pt x="1561848" y="167650"/>
                  </a:lnTo>
                  <a:close/>
                </a:path>
                <a:path w="3039745" h="1100454">
                  <a:moveTo>
                    <a:pt x="1653718" y="192798"/>
                  </a:moveTo>
                  <a:lnTo>
                    <a:pt x="1607783" y="180224"/>
                  </a:lnTo>
                  <a:lnTo>
                    <a:pt x="1615327" y="152663"/>
                  </a:lnTo>
                  <a:lnTo>
                    <a:pt x="1661262" y="165237"/>
                  </a:lnTo>
                  <a:lnTo>
                    <a:pt x="1653718" y="192798"/>
                  </a:lnTo>
                  <a:close/>
                </a:path>
                <a:path w="3039745" h="1100454">
                  <a:moveTo>
                    <a:pt x="1745588" y="217945"/>
                  </a:moveTo>
                  <a:lnTo>
                    <a:pt x="1699653" y="205372"/>
                  </a:lnTo>
                  <a:lnTo>
                    <a:pt x="1707197" y="177810"/>
                  </a:lnTo>
                  <a:lnTo>
                    <a:pt x="1753133" y="190384"/>
                  </a:lnTo>
                  <a:lnTo>
                    <a:pt x="1745588" y="217945"/>
                  </a:lnTo>
                  <a:close/>
                </a:path>
                <a:path w="3039745" h="1100454">
                  <a:moveTo>
                    <a:pt x="1837458" y="243093"/>
                  </a:moveTo>
                  <a:lnTo>
                    <a:pt x="1791523" y="230519"/>
                  </a:lnTo>
                  <a:lnTo>
                    <a:pt x="1799068" y="202958"/>
                  </a:lnTo>
                  <a:lnTo>
                    <a:pt x="1845003" y="215532"/>
                  </a:lnTo>
                  <a:lnTo>
                    <a:pt x="1837458" y="243093"/>
                  </a:lnTo>
                  <a:close/>
                </a:path>
                <a:path w="3039745" h="1100454">
                  <a:moveTo>
                    <a:pt x="1929329" y="268241"/>
                  </a:moveTo>
                  <a:lnTo>
                    <a:pt x="1883394" y="255667"/>
                  </a:lnTo>
                  <a:lnTo>
                    <a:pt x="1890938" y="228106"/>
                  </a:lnTo>
                  <a:lnTo>
                    <a:pt x="1936873" y="240680"/>
                  </a:lnTo>
                  <a:lnTo>
                    <a:pt x="1929329" y="268241"/>
                  </a:lnTo>
                  <a:close/>
                </a:path>
                <a:path w="3039745" h="1100454">
                  <a:moveTo>
                    <a:pt x="2021199" y="293389"/>
                  </a:moveTo>
                  <a:lnTo>
                    <a:pt x="1975264" y="280815"/>
                  </a:lnTo>
                  <a:lnTo>
                    <a:pt x="1982808" y="253254"/>
                  </a:lnTo>
                  <a:lnTo>
                    <a:pt x="2028743" y="265828"/>
                  </a:lnTo>
                  <a:lnTo>
                    <a:pt x="2021199" y="293389"/>
                  </a:lnTo>
                  <a:close/>
                </a:path>
                <a:path w="3039745" h="1100454">
                  <a:moveTo>
                    <a:pt x="2113058" y="318561"/>
                  </a:moveTo>
                  <a:lnTo>
                    <a:pt x="2067127" y="305973"/>
                  </a:lnTo>
                  <a:lnTo>
                    <a:pt x="2074679" y="278415"/>
                  </a:lnTo>
                  <a:lnTo>
                    <a:pt x="2120611" y="291002"/>
                  </a:lnTo>
                  <a:lnTo>
                    <a:pt x="2113058" y="318561"/>
                  </a:lnTo>
                  <a:close/>
                </a:path>
                <a:path w="3039745" h="1100454">
                  <a:moveTo>
                    <a:pt x="2204921" y="343735"/>
                  </a:moveTo>
                  <a:lnTo>
                    <a:pt x="2158990" y="331148"/>
                  </a:lnTo>
                  <a:lnTo>
                    <a:pt x="2166542" y="303589"/>
                  </a:lnTo>
                  <a:lnTo>
                    <a:pt x="2212474" y="316176"/>
                  </a:lnTo>
                  <a:lnTo>
                    <a:pt x="2204921" y="343735"/>
                  </a:lnTo>
                  <a:close/>
                </a:path>
                <a:path w="3039745" h="1100454">
                  <a:moveTo>
                    <a:pt x="2296784" y="368910"/>
                  </a:moveTo>
                  <a:lnTo>
                    <a:pt x="2250853" y="356323"/>
                  </a:lnTo>
                  <a:lnTo>
                    <a:pt x="2258405" y="328764"/>
                  </a:lnTo>
                  <a:lnTo>
                    <a:pt x="2304337" y="341351"/>
                  </a:lnTo>
                  <a:lnTo>
                    <a:pt x="2296784" y="368910"/>
                  </a:lnTo>
                  <a:close/>
                </a:path>
                <a:path w="3039745" h="1100454">
                  <a:moveTo>
                    <a:pt x="2388647" y="394084"/>
                  </a:moveTo>
                  <a:lnTo>
                    <a:pt x="2342716" y="381497"/>
                  </a:lnTo>
                  <a:lnTo>
                    <a:pt x="2350268" y="353938"/>
                  </a:lnTo>
                  <a:lnTo>
                    <a:pt x="2396200" y="366526"/>
                  </a:lnTo>
                  <a:lnTo>
                    <a:pt x="2388647" y="394084"/>
                  </a:lnTo>
                  <a:close/>
                </a:path>
                <a:path w="3039745" h="1100454">
                  <a:moveTo>
                    <a:pt x="2480510" y="419259"/>
                  </a:moveTo>
                  <a:lnTo>
                    <a:pt x="2434579" y="406672"/>
                  </a:lnTo>
                  <a:lnTo>
                    <a:pt x="2442131" y="379113"/>
                  </a:lnTo>
                  <a:lnTo>
                    <a:pt x="2488063" y="391700"/>
                  </a:lnTo>
                  <a:lnTo>
                    <a:pt x="2480510" y="419259"/>
                  </a:lnTo>
                  <a:close/>
                </a:path>
                <a:path w="3039745" h="1100454">
                  <a:moveTo>
                    <a:pt x="2572373" y="444434"/>
                  </a:moveTo>
                  <a:lnTo>
                    <a:pt x="2526442" y="431846"/>
                  </a:lnTo>
                  <a:lnTo>
                    <a:pt x="2533994" y="404287"/>
                  </a:lnTo>
                  <a:lnTo>
                    <a:pt x="2579926" y="416875"/>
                  </a:lnTo>
                  <a:lnTo>
                    <a:pt x="2572373" y="444434"/>
                  </a:lnTo>
                  <a:close/>
                </a:path>
                <a:path w="3039745" h="1100454">
                  <a:moveTo>
                    <a:pt x="2664236" y="469608"/>
                  </a:moveTo>
                  <a:lnTo>
                    <a:pt x="2618305" y="457021"/>
                  </a:lnTo>
                  <a:lnTo>
                    <a:pt x="2625857" y="429462"/>
                  </a:lnTo>
                  <a:lnTo>
                    <a:pt x="2671789" y="442049"/>
                  </a:lnTo>
                  <a:lnTo>
                    <a:pt x="2664236" y="469608"/>
                  </a:lnTo>
                  <a:close/>
                </a:path>
                <a:path w="3039745" h="1100454">
                  <a:moveTo>
                    <a:pt x="2756099" y="494783"/>
                  </a:moveTo>
                  <a:lnTo>
                    <a:pt x="2710168" y="482195"/>
                  </a:lnTo>
                  <a:lnTo>
                    <a:pt x="2717720" y="454636"/>
                  </a:lnTo>
                  <a:lnTo>
                    <a:pt x="2763652" y="467224"/>
                  </a:lnTo>
                  <a:lnTo>
                    <a:pt x="2756099" y="494783"/>
                  </a:lnTo>
                  <a:close/>
                </a:path>
                <a:path w="3039745" h="1100454">
                  <a:moveTo>
                    <a:pt x="2847962" y="519957"/>
                  </a:moveTo>
                  <a:lnTo>
                    <a:pt x="2802031" y="507370"/>
                  </a:lnTo>
                  <a:lnTo>
                    <a:pt x="2809583" y="479811"/>
                  </a:lnTo>
                  <a:lnTo>
                    <a:pt x="2855515" y="492398"/>
                  </a:lnTo>
                  <a:lnTo>
                    <a:pt x="2847962" y="519957"/>
                  </a:lnTo>
                  <a:close/>
                </a:path>
                <a:path w="3039745" h="1100454">
                  <a:moveTo>
                    <a:pt x="2939825" y="545132"/>
                  </a:moveTo>
                  <a:lnTo>
                    <a:pt x="2893894" y="532545"/>
                  </a:lnTo>
                  <a:lnTo>
                    <a:pt x="2901446" y="504986"/>
                  </a:lnTo>
                  <a:lnTo>
                    <a:pt x="2947378" y="517573"/>
                  </a:lnTo>
                  <a:lnTo>
                    <a:pt x="2939825" y="545132"/>
                  </a:lnTo>
                  <a:close/>
                </a:path>
                <a:path w="3039745" h="1100454">
                  <a:moveTo>
                    <a:pt x="3031688" y="570306"/>
                  </a:moveTo>
                  <a:lnTo>
                    <a:pt x="2985757" y="557719"/>
                  </a:lnTo>
                  <a:lnTo>
                    <a:pt x="2993309" y="530160"/>
                  </a:lnTo>
                  <a:lnTo>
                    <a:pt x="3039241" y="542747"/>
                  </a:lnTo>
                  <a:lnTo>
                    <a:pt x="3031688" y="5703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69594" y="5285815"/>
              <a:ext cx="79374" cy="793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0073" y="4200146"/>
              <a:ext cx="79374" cy="793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0551" y="4476746"/>
              <a:ext cx="79374" cy="793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1029" y="4753662"/>
              <a:ext cx="79374" cy="7937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638273" y="4153750"/>
              <a:ext cx="1352550" cy="223520"/>
            </a:xfrm>
            <a:custGeom>
              <a:avLst/>
              <a:gdLst/>
              <a:ahLst/>
              <a:cxnLst/>
              <a:rect l="l" t="t" r="r" b="b"/>
              <a:pathLst>
                <a:path w="1352550" h="223520">
                  <a:moveTo>
                    <a:pt x="341934" y="33045"/>
                  </a:moveTo>
                  <a:lnTo>
                    <a:pt x="313740" y="965"/>
                  </a:lnTo>
                  <a:lnTo>
                    <a:pt x="308889" y="0"/>
                  </a:lnTo>
                  <a:lnTo>
                    <a:pt x="38100" y="0"/>
                  </a:lnTo>
                  <a:lnTo>
                    <a:pt x="33045" y="0"/>
                  </a:lnTo>
                  <a:lnTo>
                    <a:pt x="965" y="28194"/>
                  </a:lnTo>
                  <a:lnTo>
                    <a:pt x="0" y="33045"/>
                  </a:lnTo>
                  <a:lnTo>
                    <a:pt x="0" y="149834"/>
                  </a:lnTo>
                  <a:lnTo>
                    <a:pt x="28181" y="181914"/>
                  </a:lnTo>
                  <a:lnTo>
                    <a:pt x="33045" y="182880"/>
                  </a:lnTo>
                  <a:lnTo>
                    <a:pt x="308889" y="182880"/>
                  </a:lnTo>
                  <a:lnTo>
                    <a:pt x="340969" y="154698"/>
                  </a:lnTo>
                  <a:lnTo>
                    <a:pt x="341934" y="149834"/>
                  </a:lnTo>
                  <a:lnTo>
                    <a:pt x="341934" y="33045"/>
                  </a:lnTo>
                  <a:close/>
                </a:path>
                <a:path w="1352550" h="223520">
                  <a:moveTo>
                    <a:pt x="1352410" y="73634"/>
                  </a:moveTo>
                  <a:lnTo>
                    <a:pt x="1324216" y="41554"/>
                  </a:lnTo>
                  <a:lnTo>
                    <a:pt x="1319364" y="40589"/>
                  </a:lnTo>
                  <a:lnTo>
                    <a:pt x="1048575" y="40589"/>
                  </a:lnTo>
                  <a:lnTo>
                    <a:pt x="1043520" y="40589"/>
                  </a:lnTo>
                  <a:lnTo>
                    <a:pt x="1011440" y="68770"/>
                  </a:lnTo>
                  <a:lnTo>
                    <a:pt x="1010475" y="73634"/>
                  </a:lnTo>
                  <a:lnTo>
                    <a:pt x="1010475" y="190423"/>
                  </a:lnTo>
                  <a:lnTo>
                    <a:pt x="1038669" y="222504"/>
                  </a:lnTo>
                  <a:lnTo>
                    <a:pt x="1043520" y="223469"/>
                  </a:lnTo>
                  <a:lnTo>
                    <a:pt x="1319364" y="223469"/>
                  </a:lnTo>
                  <a:lnTo>
                    <a:pt x="1351445" y="195275"/>
                  </a:lnTo>
                  <a:lnTo>
                    <a:pt x="1352410" y="190423"/>
                  </a:lnTo>
                  <a:lnTo>
                    <a:pt x="1352410" y="73634"/>
                  </a:lnTo>
                  <a:close/>
                </a:path>
              </a:pathLst>
            </a:custGeom>
            <a:solidFill>
              <a:srgbClr val="6EABD9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691411" y="3964754"/>
            <a:ext cx="215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61K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712367" y="4198804"/>
            <a:ext cx="215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52K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0659234" y="4476313"/>
            <a:ext cx="342265" cy="182880"/>
          </a:xfrm>
          <a:custGeom>
            <a:avLst/>
            <a:gdLst/>
            <a:ahLst/>
            <a:cxnLst/>
            <a:rect l="l" t="t" r="r" b="b"/>
            <a:pathLst>
              <a:path w="342265" h="182879">
                <a:moveTo>
                  <a:pt x="308884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08884" y="0"/>
                </a:lnTo>
                <a:lnTo>
                  <a:pt x="340965" y="28187"/>
                </a:lnTo>
                <a:lnTo>
                  <a:pt x="341932" y="33047"/>
                </a:lnTo>
                <a:lnTo>
                  <a:pt x="341932" y="149832"/>
                </a:lnTo>
                <a:lnTo>
                  <a:pt x="313745" y="181913"/>
                </a:lnTo>
                <a:lnTo>
                  <a:pt x="308884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0722846" y="4480788"/>
            <a:ext cx="215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15150" y="4972199"/>
            <a:ext cx="342265" cy="182880"/>
          </a:xfrm>
          <a:custGeom>
            <a:avLst/>
            <a:gdLst/>
            <a:ahLst/>
            <a:cxnLst/>
            <a:rect l="l" t="t" r="r" b="b"/>
            <a:pathLst>
              <a:path w="342265" h="182879">
                <a:moveTo>
                  <a:pt x="308884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08884" y="0"/>
                </a:lnTo>
                <a:lnTo>
                  <a:pt x="340965" y="28187"/>
                </a:lnTo>
                <a:lnTo>
                  <a:pt x="341932" y="33047"/>
                </a:lnTo>
                <a:lnTo>
                  <a:pt x="341932" y="149832"/>
                </a:lnTo>
                <a:lnTo>
                  <a:pt x="313745" y="181913"/>
                </a:lnTo>
                <a:lnTo>
                  <a:pt x="308884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078761" y="4976674"/>
            <a:ext cx="215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21K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025628" y="4876332"/>
            <a:ext cx="342265" cy="182880"/>
          </a:xfrm>
          <a:custGeom>
            <a:avLst/>
            <a:gdLst/>
            <a:ahLst/>
            <a:cxnLst/>
            <a:rect l="l" t="t" r="r" b="b"/>
            <a:pathLst>
              <a:path w="342265" h="182879">
                <a:moveTo>
                  <a:pt x="308884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08884" y="0"/>
                </a:lnTo>
                <a:lnTo>
                  <a:pt x="340965" y="28187"/>
                </a:lnTo>
                <a:lnTo>
                  <a:pt x="341932" y="33047"/>
                </a:lnTo>
                <a:lnTo>
                  <a:pt x="341932" y="149832"/>
                </a:lnTo>
                <a:lnTo>
                  <a:pt x="313745" y="181913"/>
                </a:lnTo>
                <a:lnTo>
                  <a:pt x="308884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9089239" y="4880807"/>
            <a:ext cx="215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25K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036105" y="4935577"/>
            <a:ext cx="342265" cy="182880"/>
          </a:xfrm>
          <a:custGeom>
            <a:avLst/>
            <a:gdLst/>
            <a:ahLst/>
            <a:cxnLst/>
            <a:rect l="l" t="t" r="r" b="b"/>
            <a:pathLst>
              <a:path w="342265" h="182879">
                <a:moveTo>
                  <a:pt x="308884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08884" y="0"/>
                </a:lnTo>
                <a:lnTo>
                  <a:pt x="340965" y="28187"/>
                </a:lnTo>
                <a:lnTo>
                  <a:pt x="341932" y="33047"/>
                </a:lnTo>
                <a:lnTo>
                  <a:pt x="341932" y="149832"/>
                </a:lnTo>
                <a:lnTo>
                  <a:pt x="313745" y="181913"/>
                </a:lnTo>
                <a:lnTo>
                  <a:pt x="308884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0099716" y="4940051"/>
            <a:ext cx="215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1046583" y="5090365"/>
            <a:ext cx="342265" cy="182880"/>
          </a:xfrm>
          <a:custGeom>
            <a:avLst/>
            <a:gdLst/>
            <a:ahLst/>
            <a:cxnLst/>
            <a:rect l="l" t="t" r="r" b="b"/>
            <a:pathLst>
              <a:path w="342265" h="182879">
                <a:moveTo>
                  <a:pt x="308884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08884" y="0"/>
                </a:lnTo>
                <a:lnTo>
                  <a:pt x="340965" y="28187"/>
                </a:lnTo>
                <a:lnTo>
                  <a:pt x="341932" y="33047"/>
                </a:lnTo>
                <a:lnTo>
                  <a:pt x="341932" y="149832"/>
                </a:lnTo>
                <a:lnTo>
                  <a:pt x="313745" y="181913"/>
                </a:lnTo>
                <a:lnTo>
                  <a:pt x="308884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1110195" y="5094840"/>
            <a:ext cx="2152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17K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750692" y="5430278"/>
            <a:ext cx="517525" cy="182880"/>
          </a:xfrm>
          <a:custGeom>
            <a:avLst/>
            <a:gdLst/>
            <a:ahLst/>
            <a:cxnLst/>
            <a:rect l="l" t="t" r="r" b="b"/>
            <a:pathLst>
              <a:path w="517525" h="182879">
                <a:moveTo>
                  <a:pt x="484130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84130" y="0"/>
                </a:lnTo>
                <a:lnTo>
                  <a:pt x="516210" y="28187"/>
                </a:lnTo>
                <a:lnTo>
                  <a:pt x="517177" y="33047"/>
                </a:lnTo>
                <a:lnTo>
                  <a:pt x="517177" y="149832"/>
                </a:lnTo>
                <a:lnTo>
                  <a:pt x="488990" y="181913"/>
                </a:lnTo>
                <a:lnTo>
                  <a:pt x="484130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814267" y="5434753"/>
            <a:ext cx="390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34.70%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0782127" y="4898125"/>
            <a:ext cx="517525" cy="182880"/>
          </a:xfrm>
          <a:custGeom>
            <a:avLst/>
            <a:gdLst/>
            <a:ahLst/>
            <a:cxnLst/>
            <a:rect l="l" t="t" r="r" b="b"/>
            <a:pathLst>
              <a:path w="517525" h="182879">
                <a:moveTo>
                  <a:pt x="484130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84130" y="0"/>
                </a:lnTo>
                <a:lnTo>
                  <a:pt x="516210" y="28187"/>
                </a:lnTo>
                <a:lnTo>
                  <a:pt x="517177" y="33047"/>
                </a:lnTo>
                <a:lnTo>
                  <a:pt x="517177" y="149832"/>
                </a:lnTo>
                <a:lnTo>
                  <a:pt x="488990" y="181913"/>
                </a:lnTo>
                <a:lnTo>
                  <a:pt x="484130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0845702" y="4902600"/>
            <a:ext cx="390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40.59%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761172" y="3952178"/>
            <a:ext cx="517525" cy="182880"/>
          </a:xfrm>
          <a:custGeom>
            <a:avLst/>
            <a:gdLst/>
            <a:ahLst/>
            <a:cxnLst/>
            <a:rect l="l" t="t" r="r" b="b"/>
            <a:pathLst>
              <a:path w="517525" h="182879">
                <a:moveTo>
                  <a:pt x="484130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84130" y="0"/>
                </a:lnTo>
                <a:lnTo>
                  <a:pt x="516210" y="28187"/>
                </a:lnTo>
                <a:lnTo>
                  <a:pt x="517177" y="33047"/>
                </a:lnTo>
                <a:lnTo>
                  <a:pt x="517177" y="149832"/>
                </a:lnTo>
                <a:lnTo>
                  <a:pt x="488990" y="181913"/>
                </a:lnTo>
                <a:lnTo>
                  <a:pt x="484130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701889" y="3892246"/>
            <a:ext cx="513080" cy="4286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605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46.72%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53K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9771649" y="4621209"/>
            <a:ext cx="517525" cy="182880"/>
          </a:xfrm>
          <a:custGeom>
            <a:avLst/>
            <a:gdLst/>
            <a:ahLst/>
            <a:cxnLst/>
            <a:rect l="l" t="t" r="r" b="b"/>
            <a:pathLst>
              <a:path w="517525" h="182879">
                <a:moveTo>
                  <a:pt x="484130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84130" y="0"/>
                </a:lnTo>
                <a:lnTo>
                  <a:pt x="516210" y="28187"/>
                </a:lnTo>
                <a:lnTo>
                  <a:pt x="517177" y="33047"/>
                </a:lnTo>
                <a:lnTo>
                  <a:pt x="517177" y="149832"/>
                </a:lnTo>
                <a:lnTo>
                  <a:pt x="488990" y="181913"/>
                </a:lnTo>
                <a:lnTo>
                  <a:pt x="484130" y="182879"/>
                </a:lnTo>
                <a:close/>
              </a:path>
            </a:pathLst>
          </a:custGeom>
          <a:solidFill>
            <a:srgbClr val="6EABD9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9835223" y="4625683"/>
            <a:ext cx="390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43.66%</a:t>
            </a:r>
            <a:endParaRPr sz="900">
              <a:latin typeface="Segoe UI"/>
              <a:cs typeface="Segoe U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30109" y="3679062"/>
            <a:ext cx="95249" cy="95249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811259" y="3679062"/>
            <a:ext cx="95249" cy="95249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35259" y="3679062"/>
            <a:ext cx="95249" cy="95249"/>
          </a:xfrm>
          <a:prstGeom prst="rect">
            <a:avLst/>
          </a:prstGeom>
        </p:spPr>
      </p:pic>
      <p:sp>
        <p:nvSpPr>
          <p:cNvPr id="89" name="object 89"/>
          <p:cNvSpPr txBox="1"/>
          <p:nvPr/>
        </p:nvSpPr>
        <p:spPr>
          <a:xfrm>
            <a:off x="7334349" y="3550996"/>
            <a:ext cx="4839970" cy="4699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  <a:tabLst>
                <a:tab pos="1593215" algn="l"/>
                <a:tab pos="3115310" algn="l"/>
              </a:tabLst>
            </a:pP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Average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Monthly Income	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Average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 Monthly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Spend	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Average</a:t>
            </a:r>
            <a:r>
              <a:rPr sz="1000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r>
              <a:rPr sz="1000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Utilization</a:t>
            </a:r>
            <a:r>
              <a:rPr sz="1000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%</a:t>
            </a:r>
            <a:endParaRPr sz="1000">
              <a:latin typeface="Segoe UI"/>
              <a:cs typeface="Segoe UI"/>
            </a:endParaRPr>
          </a:p>
          <a:p>
            <a:pPr marL="4609465">
              <a:lnSpc>
                <a:spcPct val="100000"/>
              </a:lnSpc>
              <a:spcBef>
                <a:spcPts val="575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50%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3524250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79" y="485197"/>
                </a:lnTo>
                <a:lnTo>
                  <a:pt x="64137" y="471418"/>
                </a:lnTo>
                <a:lnTo>
                  <a:pt x="27518" y="441336"/>
                </a:lnTo>
                <a:lnTo>
                  <a:pt x="5199" y="399531"/>
                </a:lnTo>
                <a:lnTo>
                  <a:pt x="0" y="364333"/>
                </a:lnTo>
                <a:lnTo>
                  <a:pt x="0" y="121443"/>
                </a:lnTo>
                <a:lnTo>
                  <a:pt x="9244" y="74969"/>
                </a:lnTo>
                <a:lnTo>
                  <a:pt x="35572" y="35567"/>
                </a:lnTo>
                <a:lnTo>
                  <a:pt x="74970" y="9243"/>
                </a:lnTo>
                <a:lnTo>
                  <a:pt x="121443" y="0"/>
                </a:lnTo>
                <a:lnTo>
                  <a:pt x="1183481" y="0"/>
                </a:lnTo>
                <a:lnTo>
                  <a:pt x="1229954" y="9244"/>
                </a:lnTo>
                <a:lnTo>
                  <a:pt x="1269354" y="35569"/>
                </a:lnTo>
                <a:lnTo>
                  <a:pt x="1295680" y="74969"/>
                </a:lnTo>
                <a:lnTo>
                  <a:pt x="1304924" y="121443"/>
                </a:lnTo>
                <a:lnTo>
                  <a:pt x="1304924" y="364333"/>
                </a:lnTo>
                <a:lnTo>
                  <a:pt x="1295680" y="410805"/>
                </a:lnTo>
                <a:lnTo>
                  <a:pt x="1269354" y="450204"/>
                </a:lnTo>
                <a:lnTo>
                  <a:pt x="1229954" y="476530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031C2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1" name="object 91"/>
          <p:cNvGrpSpPr/>
          <p:nvPr/>
        </p:nvGrpSpPr>
        <p:grpSpPr>
          <a:xfrm>
            <a:off x="228600" y="228600"/>
            <a:ext cx="12039600" cy="886460"/>
            <a:chOff x="228600" y="228600"/>
            <a:chExt cx="12039600" cy="886460"/>
          </a:xfrm>
        </p:grpSpPr>
        <p:pic>
          <p:nvPicPr>
            <p:cNvPr id="92" name="object 9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01150" y="765047"/>
              <a:ext cx="3067049" cy="18745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9094514" y="828100"/>
              <a:ext cx="194310" cy="277495"/>
            </a:xfrm>
            <a:custGeom>
              <a:avLst/>
              <a:gdLst/>
              <a:ahLst/>
              <a:cxnLst/>
              <a:rect l="l" t="t" r="r" b="b"/>
              <a:pathLst>
                <a:path w="194309" h="277494">
                  <a:moveTo>
                    <a:pt x="0" y="277373"/>
                  </a:moveTo>
                  <a:lnTo>
                    <a:pt x="194219" y="0"/>
                  </a:lnTo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094514" y="828100"/>
              <a:ext cx="194310" cy="277495"/>
            </a:xfrm>
            <a:custGeom>
              <a:avLst/>
              <a:gdLst/>
              <a:ahLst/>
              <a:cxnLst/>
              <a:rect l="l" t="t" r="r" b="b"/>
              <a:pathLst>
                <a:path w="194309" h="277494">
                  <a:moveTo>
                    <a:pt x="194219" y="0"/>
                  </a:moveTo>
                  <a:lnTo>
                    <a:pt x="0" y="277373"/>
                  </a:lnTo>
                </a:path>
              </a:pathLst>
            </a:custGeom>
            <a:ln w="19049">
              <a:solidFill>
                <a:srgbClr val="0D6A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200821" y="828305"/>
              <a:ext cx="208915" cy="277495"/>
            </a:xfrm>
            <a:custGeom>
              <a:avLst/>
              <a:gdLst/>
              <a:ahLst/>
              <a:cxnLst/>
              <a:rect l="l" t="t" r="r" b="b"/>
              <a:pathLst>
                <a:path w="208914" h="277494">
                  <a:moveTo>
                    <a:pt x="208706" y="276962"/>
                  </a:moveTo>
                  <a:lnTo>
                    <a:pt x="0" y="0"/>
                  </a:lnTo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200821" y="828305"/>
              <a:ext cx="208915" cy="277495"/>
            </a:xfrm>
            <a:custGeom>
              <a:avLst/>
              <a:gdLst/>
              <a:ahLst/>
              <a:cxnLst/>
              <a:rect l="l" t="t" r="r" b="b"/>
              <a:pathLst>
                <a:path w="208914" h="277494">
                  <a:moveTo>
                    <a:pt x="0" y="0"/>
                  </a:moveTo>
                  <a:lnTo>
                    <a:pt x="208706" y="276962"/>
                  </a:lnTo>
                </a:path>
              </a:pathLst>
            </a:custGeom>
            <a:ln w="19049">
              <a:solidFill>
                <a:srgbClr val="0D6A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8600" y="752855"/>
              <a:ext cx="3067049" cy="19964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8600" y="289559"/>
              <a:ext cx="12020549" cy="18669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90131" y="228599"/>
              <a:ext cx="2536190" cy="886460"/>
            </a:xfrm>
            <a:custGeom>
              <a:avLst/>
              <a:gdLst/>
              <a:ahLst/>
              <a:cxnLst/>
              <a:rect l="l" t="t" r="r" b="b"/>
              <a:pathLst>
                <a:path w="2536190" h="886460">
                  <a:moveTo>
                    <a:pt x="2535936" y="0"/>
                  </a:moveTo>
                  <a:lnTo>
                    <a:pt x="0" y="0"/>
                  </a:lnTo>
                  <a:lnTo>
                    <a:pt x="0" y="123190"/>
                  </a:lnTo>
                  <a:lnTo>
                    <a:pt x="0" y="590550"/>
                  </a:lnTo>
                  <a:lnTo>
                    <a:pt x="0" y="886460"/>
                  </a:lnTo>
                  <a:lnTo>
                    <a:pt x="2535936" y="886460"/>
                  </a:lnTo>
                  <a:lnTo>
                    <a:pt x="2535936" y="590550"/>
                  </a:lnTo>
                  <a:lnTo>
                    <a:pt x="2535936" y="123825"/>
                  </a:lnTo>
                  <a:lnTo>
                    <a:pt x="2257806" y="123825"/>
                  </a:lnTo>
                  <a:lnTo>
                    <a:pt x="2257806" y="590550"/>
                  </a:lnTo>
                  <a:lnTo>
                    <a:pt x="276606" y="590550"/>
                  </a:lnTo>
                  <a:lnTo>
                    <a:pt x="276606" y="123190"/>
                  </a:lnTo>
                  <a:lnTo>
                    <a:pt x="2535936" y="123190"/>
                  </a:lnTo>
                  <a:lnTo>
                    <a:pt x="2535936" y="0"/>
                  </a:lnTo>
                  <a:close/>
                </a:path>
              </a:pathLst>
            </a:custGeom>
            <a:solidFill>
              <a:srgbClr val="FFFFFF">
                <a:alpha val="168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3993753" y="860456"/>
            <a:ext cx="3657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Home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924425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79" y="485197"/>
                </a:lnTo>
                <a:lnTo>
                  <a:pt x="64136" y="471418"/>
                </a:lnTo>
                <a:lnTo>
                  <a:pt x="27518" y="441336"/>
                </a:lnTo>
                <a:lnTo>
                  <a:pt x="5199" y="399531"/>
                </a:lnTo>
                <a:lnTo>
                  <a:pt x="0" y="121443"/>
                </a:lnTo>
                <a:lnTo>
                  <a:pt x="577" y="109480"/>
                </a:lnTo>
                <a:lnTo>
                  <a:pt x="14356" y="64137"/>
                </a:lnTo>
                <a:lnTo>
                  <a:pt x="44438" y="27519"/>
                </a:lnTo>
                <a:lnTo>
                  <a:pt x="86243" y="5199"/>
                </a:lnTo>
                <a:lnTo>
                  <a:pt x="121443" y="0"/>
                </a:lnTo>
                <a:lnTo>
                  <a:pt x="1183481" y="0"/>
                </a:lnTo>
                <a:lnTo>
                  <a:pt x="1229954" y="9244"/>
                </a:lnTo>
                <a:lnTo>
                  <a:pt x="1269355" y="35571"/>
                </a:lnTo>
                <a:lnTo>
                  <a:pt x="1295681" y="74972"/>
                </a:lnTo>
                <a:lnTo>
                  <a:pt x="1304924" y="121443"/>
                </a:lnTo>
                <a:lnTo>
                  <a:pt x="1304924" y="364342"/>
                </a:lnTo>
                <a:lnTo>
                  <a:pt x="1304346" y="376294"/>
                </a:lnTo>
                <a:lnTo>
                  <a:pt x="1290567" y="421637"/>
                </a:lnTo>
                <a:lnTo>
                  <a:pt x="1260486" y="458255"/>
                </a:lnTo>
                <a:lnTo>
                  <a:pt x="1218680" y="480574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031C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5198665" y="860456"/>
            <a:ext cx="7562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Demography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324600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80" y="485197"/>
                </a:lnTo>
                <a:lnTo>
                  <a:pt x="64136" y="471418"/>
                </a:lnTo>
                <a:lnTo>
                  <a:pt x="27518" y="441336"/>
                </a:lnTo>
                <a:lnTo>
                  <a:pt x="5199" y="399531"/>
                </a:lnTo>
                <a:lnTo>
                  <a:pt x="0" y="121443"/>
                </a:lnTo>
                <a:lnTo>
                  <a:pt x="577" y="109480"/>
                </a:lnTo>
                <a:lnTo>
                  <a:pt x="14356" y="64137"/>
                </a:lnTo>
                <a:lnTo>
                  <a:pt x="44438" y="27519"/>
                </a:lnTo>
                <a:lnTo>
                  <a:pt x="86243" y="5199"/>
                </a:lnTo>
                <a:lnTo>
                  <a:pt x="121443" y="0"/>
                </a:lnTo>
                <a:lnTo>
                  <a:pt x="1183481" y="0"/>
                </a:lnTo>
                <a:lnTo>
                  <a:pt x="1229956" y="9245"/>
                </a:lnTo>
                <a:lnTo>
                  <a:pt x="1269354" y="35570"/>
                </a:lnTo>
                <a:lnTo>
                  <a:pt x="1295679" y="74969"/>
                </a:lnTo>
                <a:lnTo>
                  <a:pt x="1304924" y="121443"/>
                </a:lnTo>
                <a:lnTo>
                  <a:pt x="1304924" y="364339"/>
                </a:lnTo>
                <a:lnTo>
                  <a:pt x="1304346" y="376294"/>
                </a:lnTo>
                <a:lnTo>
                  <a:pt x="1290567" y="421637"/>
                </a:lnTo>
                <a:lnTo>
                  <a:pt x="1260486" y="458255"/>
                </a:lnTo>
                <a:lnTo>
                  <a:pt x="1218681" y="480574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201D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6493916" y="860456"/>
            <a:ext cx="96646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Income</a:t>
            </a:r>
            <a:r>
              <a:rPr sz="10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0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Spend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724775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80" y="485197"/>
                </a:lnTo>
                <a:lnTo>
                  <a:pt x="64136" y="471418"/>
                </a:lnTo>
                <a:lnTo>
                  <a:pt x="27518" y="441336"/>
                </a:lnTo>
                <a:lnTo>
                  <a:pt x="5198" y="399531"/>
                </a:lnTo>
                <a:lnTo>
                  <a:pt x="0" y="364336"/>
                </a:lnTo>
                <a:lnTo>
                  <a:pt x="0" y="121443"/>
                </a:lnTo>
                <a:lnTo>
                  <a:pt x="9244" y="74969"/>
                </a:lnTo>
                <a:lnTo>
                  <a:pt x="35570" y="35569"/>
                </a:lnTo>
                <a:lnTo>
                  <a:pt x="74971" y="9243"/>
                </a:lnTo>
                <a:lnTo>
                  <a:pt x="121443" y="0"/>
                </a:lnTo>
                <a:lnTo>
                  <a:pt x="1183481" y="0"/>
                </a:lnTo>
                <a:lnTo>
                  <a:pt x="1229954" y="9244"/>
                </a:lnTo>
                <a:lnTo>
                  <a:pt x="1269354" y="35570"/>
                </a:lnTo>
                <a:lnTo>
                  <a:pt x="1295678" y="74969"/>
                </a:lnTo>
                <a:lnTo>
                  <a:pt x="1304924" y="121443"/>
                </a:lnTo>
                <a:lnTo>
                  <a:pt x="1304924" y="364336"/>
                </a:lnTo>
                <a:lnTo>
                  <a:pt x="1295679" y="410805"/>
                </a:lnTo>
                <a:lnTo>
                  <a:pt x="1269353" y="450204"/>
                </a:lnTo>
                <a:lnTo>
                  <a:pt x="1229954" y="476530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031C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8047087" y="860456"/>
            <a:ext cx="660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Credit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Card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07" name="object 107"/>
          <p:cNvSpPr txBox="1">
            <a:spLocks noGrp="1"/>
          </p:cNvSpPr>
          <p:nvPr>
            <p:ph type="title"/>
          </p:nvPr>
        </p:nvSpPr>
        <p:spPr>
          <a:xfrm>
            <a:off x="390144" y="228600"/>
            <a:ext cx="2536190" cy="886460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525"/>
              </a:spcBef>
            </a:pPr>
            <a:r>
              <a:rPr spc="-5" dirty="0"/>
              <a:t>MITRON</a:t>
            </a:r>
            <a:r>
              <a:rPr spc="-50" dirty="0"/>
              <a:t> </a:t>
            </a:r>
            <a:r>
              <a:rPr dirty="0"/>
              <a:t>BANK</a:t>
            </a:r>
          </a:p>
        </p:txBody>
      </p:sp>
      <p:sp>
        <p:nvSpPr>
          <p:cNvPr id="108" name="object 108"/>
          <p:cNvSpPr txBox="1"/>
          <p:nvPr/>
        </p:nvSpPr>
        <p:spPr>
          <a:xfrm>
            <a:off x="349249" y="2216150"/>
            <a:ext cx="3194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E2E2B5"/>
                </a:solidFill>
                <a:latin typeface="Microsoft Sans Serif"/>
                <a:cs typeface="Microsoft Sans Serif"/>
              </a:rPr>
              <a:t>month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349374" y="2235200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38137" y="2433637"/>
            <a:ext cx="1133475" cy="238125"/>
          </a:xfrm>
          <a:prstGeom prst="rect">
            <a:avLst/>
          </a:prstGeom>
          <a:solidFill>
            <a:srgbClr val="011525"/>
          </a:solidFill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66469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1444624" y="2901950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49249" y="2829560"/>
            <a:ext cx="575945" cy="596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spc="-45" dirty="0">
                <a:solidFill>
                  <a:srgbClr val="E2E2B5"/>
                </a:solidFill>
                <a:latin typeface="Microsoft Sans Serif"/>
                <a:cs typeface="Microsoft Sans Serif"/>
              </a:rPr>
              <a:t>gender</a:t>
            </a:r>
            <a:endParaRPr sz="90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Female</a:t>
            </a:r>
            <a:endParaRPr sz="1350" baseline="3086">
              <a:latin typeface="Segoe UI"/>
              <a:cs typeface="Segoe UI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Male</a:t>
            </a:r>
            <a:endParaRPr sz="1350" baseline="3086">
              <a:latin typeface="Segoe UI"/>
              <a:cs typeface="Segoe U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444624" y="3673475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49249" y="3601084"/>
            <a:ext cx="666115" cy="596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spc="-20" dirty="0">
                <a:solidFill>
                  <a:srgbClr val="E2E2B5"/>
                </a:solidFill>
                <a:latin typeface="Microsoft Sans Serif"/>
                <a:cs typeface="Microsoft Sans Serif"/>
              </a:rPr>
              <a:t>marital</a:t>
            </a:r>
            <a:r>
              <a:rPr sz="900" spc="-35" dirty="0">
                <a:solidFill>
                  <a:srgbClr val="E2E2B5"/>
                </a:solidFill>
                <a:latin typeface="Microsoft Sans Serif"/>
                <a:cs typeface="Microsoft Sans Serif"/>
              </a:rPr>
              <a:t> </a:t>
            </a:r>
            <a:r>
              <a:rPr sz="900" spc="-25" dirty="0">
                <a:solidFill>
                  <a:srgbClr val="E2E2B5"/>
                </a:solidFill>
                <a:latin typeface="Microsoft Sans Serif"/>
                <a:cs typeface="Microsoft Sans Serif"/>
              </a:rPr>
              <a:t>status</a:t>
            </a:r>
            <a:endParaRPr sz="90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Married</a:t>
            </a:r>
            <a:endParaRPr sz="1350" baseline="3086">
              <a:latin typeface="Segoe UI"/>
              <a:cs typeface="Segoe UI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Single</a:t>
            </a:r>
            <a:endParaRPr sz="1350" baseline="3086">
              <a:latin typeface="Segoe UI"/>
              <a:cs typeface="Segoe U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339724" y="4492625"/>
            <a:ext cx="504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E2E2B5"/>
                </a:solidFill>
                <a:latin typeface="Microsoft Sans Serif"/>
                <a:cs typeface="Microsoft Sans Serif"/>
              </a:rPr>
              <a:t>age_group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330324" y="4511675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28612" y="4710112"/>
            <a:ext cx="1123950" cy="238125"/>
          </a:xfrm>
          <a:prstGeom prst="rect">
            <a:avLst/>
          </a:prstGeom>
          <a:solidFill>
            <a:srgbClr val="011525"/>
          </a:solidFill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56944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339724" y="5273675"/>
            <a:ext cx="51815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E2E2B5"/>
                </a:solidFill>
                <a:latin typeface="Microsoft Sans Serif"/>
                <a:cs typeface="Microsoft Sans Serif"/>
              </a:rPr>
              <a:t>occupation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1330324" y="5292725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328612" y="5491162"/>
            <a:ext cx="1123950" cy="238125"/>
          </a:xfrm>
          <a:prstGeom prst="rect">
            <a:avLst/>
          </a:prstGeom>
          <a:solidFill>
            <a:srgbClr val="011525"/>
          </a:solidFill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56944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49249" y="6007099"/>
            <a:ext cx="6711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E2E2B5"/>
                </a:solidFill>
                <a:latin typeface="Microsoft Sans Serif"/>
                <a:cs typeface="Microsoft Sans Serif"/>
              </a:rPr>
              <a:t>payment_type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1349374" y="6026149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38137" y="6224587"/>
            <a:ext cx="1133475" cy="238125"/>
          </a:xfrm>
          <a:prstGeom prst="rect">
            <a:avLst/>
          </a:prstGeom>
          <a:solidFill>
            <a:srgbClr val="011525"/>
          </a:solidFill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66469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11087099" y="352424"/>
            <a:ext cx="1123950" cy="476250"/>
          </a:xfrm>
          <a:custGeom>
            <a:avLst/>
            <a:gdLst/>
            <a:ahLst/>
            <a:cxnLst/>
            <a:rect l="l" t="t" r="r" b="b"/>
            <a:pathLst>
              <a:path w="1123950" h="476250">
                <a:moveTo>
                  <a:pt x="0" y="0"/>
                </a:moveTo>
                <a:lnTo>
                  <a:pt x="1123949" y="0"/>
                </a:lnTo>
                <a:lnTo>
                  <a:pt x="1123949" y="476249"/>
                </a:lnTo>
                <a:lnTo>
                  <a:pt x="0" y="476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EA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11226948" y="508031"/>
            <a:ext cx="8445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Clear</a:t>
            </a:r>
            <a:r>
              <a:rPr sz="1000" spc="-5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all</a:t>
            </a:r>
            <a:r>
              <a:rPr sz="1000" spc="-4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slicers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81687" y="314808"/>
            <a:ext cx="885825" cy="152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900" spc="-10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900" spc="-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9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FFFFFF"/>
                </a:solidFill>
                <a:latin typeface="Segoe UI"/>
                <a:cs typeface="Segoe UI"/>
              </a:rPr>
              <a:t>Desktop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228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011525">
              <a:alpha val="9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4075" y="1238250"/>
            <a:ext cx="3467099" cy="29146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305175" y="1048511"/>
            <a:ext cx="8963025" cy="3104515"/>
            <a:chOff x="3305175" y="1048511"/>
            <a:chExt cx="8963025" cy="31045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1675" y="1238249"/>
              <a:ext cx="6486524" cy="29146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5175" y="1048511"/>
              <a:ext cx="5886449" cy="19926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217018" y="1330325"/>
            <a:ext cx="12814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Spends</a:t>
            </a:r>
            <a:r>
              <a:rPr sz="900" spc="-3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Payment</a:t>
            </a:r>
            <a:r>
              <a:rPr sz="900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spc="-15" dirty="0">
                <a:solidFill>
                  <a:srgbClr val="E2E2B5"/>
                </a:solidFill>
                <a:latin typeface="Segoe UI"/>
                <a:cs typeface="Segoe UI"/>
              </a:rPr>
              <a:t>Type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9807" y="3749675"/>
            <a:ext cx="596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Credit Card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1949" y="3749675"/>
            <a:ext cx="1987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UPI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41009" y="3749675"/>
            <a:ext cx="5664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Debit Card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34432" y="3749675"/>
            <a:ext cx="645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Net Banking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64904" y="1853992"/>
            <a:ext cx="561975" cy="1870710"/>
          </a:xfrm>
          <a:custGeom>
            <a:avLst/>
            <a:gdLst/>
            <a:ahLst/>
            <a:cxnLst/>
            <a:rect l="l" t="t" r="r" b="b"/>
            <a:pathLst>
              <a:path w="561975" h="1870710">
                <a:moveTo>
                  <a:pt x="561974" y="1870282"/>
                </a:moveTo>
                <a:lnTo>
                  <a:pt x="0" y="1870282"/>
                </a:lnTo>
                <a:lnTo>
                  <a:pt x="0" y="0"/>
                </a:lnTo>
                <a:lnTo>
                  <a:pt x="561974" y="0"/>
                </a:lnTo>
                <a:lnTo>
                  <a:pt x="561974" y="1870282"/>
                </a:lnTo>
                <a:close/>
              </a:path>
            </a:pathLst>
          </a:custGeom>
          <a:solidFill>
            <a:srgbClr val="6066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5951" y="1613962"/>
            <a:ext cx="440055" cy="182880"/>
          </a:xfrm>
          <a:custGeom>
            <a:avLst/>
            <a:gdLst/>
            <a:ahLst/>
            <a:cxnLst/>
            <a:rect l="l" t="t" r="r" b="b"/>
            <a:pathLst>
              <a:path w="440055" h="182880">
                <a:moveTo>
                  <a:pt x="406832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06832" y="0"/>
                </a:lnTo>
                <a:lnTo>
                  <a:pt x="438913" y="28187"/>
                </a:lnTo>
                <a:lnTo>
                  <a:pt x="439880" y="33047"/>
                </a:lnTo>
                <a:lnTo>
                  <a:pt x="439880" y="149832"/>
                </a:lnTo>
                <a:lnTo>
                  <a:pt x="411692" y="181913"/>
                </a:lnTo>
                <a:lnTo>
                  <a:pt x="406832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197915" y="2266638"/>
            <a:ext cx="2028189" cy="1457960"/>
            <a:chOff x="3197915" y="2266638"/>
            <a:chExt cx="2028189" cy="1457960"/>
          </a:xfrm>
        </p:grpSpPr>
        <p:sp>
          <p:nvSpPr>
            <p:cNvPr id="16" name="object 16"/>
            <p:cNvSpPr/>
            <p:nvPr/>
          </p:nvSpPr>
          <p:spPr>
            <a:xfrm>
              <a:off x="3197915" y="2506667"/>
              <a:ext cx="561975" cy="1217930"/>
            </a:xfrm>
            <a:custGeom>
              <a:avLst/>
              <a:gdLst/>
              <a:ahLst/>
              <a:cxnLst/>
              <a:rect l="l" t="t" r="r" b="b"/>
              <a:pathLst>
                <a:path w="561975" h="1217929">
                  <a:moveTo>
                    <a:pt x="561975" y="1217606"/>
                  </a:moveTo>
                  <a:lnTo>
                    <a:pt x="0" y="1217606"/>
                  </a:lnTo>
                  <a:lnTo>
                    <a:pt x="0" y="0"/>
                  </a:lnTo>
                  <a:lnTo>
                    <a:pt x="561975" y="0"/>
                  </a:lnTo>
                  <a:lnTo>
                    <a:pt x="561975" y="1217606"/>
                  </a:lnTo>
                  <a:close/>
                </a:path>
              </a:pathLst>
            </a:custGeom>
            <a:solidFill>
              <a:srgbClr val="124A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30925" y="2690541"/>
              <a:ext cx="561975" cy="1033780"/>
            </a:xfrm>
            <a:custGeom>
              <a:avLst/>
              <a:gdLst/>
              <a:ahLst/>
              <a:cxnLst/>
              <a:rect l="l" t="t" r="r" b="b"/>
              <a:pathLst>
                <a:path w="561975" h="1033779">
                  <a:moveTo>
                    <a:pt x="561974" y="1033733"/>
                  </a:moveTo>
                  <a:lnTo>
                    <a:pt x="0" y="1033733"/>
                  </a:lnTo>
                  <a:lnTo>
                    <a:pt x="0" y="0"/>
                  </a:lnTo>
                  <a:lnTo>
                    <a:pt x="561974" y="0"/>
                  </a:lnTo>
                  <a:lnTo>
                    <a:pt x="561974" y="1033733"/>
                  </a:lnTo>
                  <a:close/>
                </a:path>
              </a:pathLst>
            </a:custGeom>
            <a:solidFill>
              <a:srgbClr val="6EA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63936" y="3255569"/>
              <a:ext cx="561975" cy="469265"/>
            </a:xfrm>
            <a:custGeom>
              <a:avLst/>
              <a:gdLst/>
              <a:ahLst/>
              <a:cxnLst/>
              <a:rect l="l" t="t" r="r" b="b"/>
              <a:pathLst>
                <a:path w="561975" h="469264">
                  <a:moveTo>
                    <a:pt x="561974" y="468705"/>
                  </a:moveTo>
                  <a:lnTo>
                    <a:pt x="0" y="468705"/>
                  </a:lnTo>
                  <a:lnTo>
                    <a:pt x="0" y="0"/>
                  </a:lnTo>
                  <a:lnTo>
                    <a:pt x="561974" y="0"/>
                  </a:lnTo>
                  <a:lnTo>
                    <a:pt x="561974" y="468705"/>
                  </a:lnTo>
                  <a:close/>
                </a:path>
              </a:pathLst>
            </a:custGeom>
            <a:solidFill>
              <a:srgbClr val="E2E2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58962" y="2266638"/>
              <a:ext cx="440055" cy="182880"/>
            </a:xfrm>
            <a:custGeom>
              <a:avLst/>
              <a:gdLst/>
              <a:ahLst/>
              <a:cxnLst/>
              <a:rect l="l" t="t" r="r" b="b"/>
              <a:pathLst>
                <a:path w="440054" h="182880">
                  <a:moveTo>
                    <a:pt x="406832" y="182879"/>
                  </a:moveTo>
                  <a:lnTo>
                    <a:pt x="33047" y="182879"/>
                  </a:lnTo>
                  <a:lnTo>
                    <a:pt x="28187" y="181913"/>
                  </a:lnTo>
                  <a:lnTo>
                    <a:pt x="966" y="154692"/>
                  </a:lnTo>
                  <a:lnTo>
                    <a:pt x="0" y="149832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8099" y="0"/>
                  </a:lnTo>
                  <a:lnTo>
                    <a:pt x="406832" y="0"/>
                  </a:lnTo>
                  <a:lnTo>
                    <a:pt x="438913" y="28187"/>
                  </a:lnTo>
                  <a:lnTo>
                    <a:pt x="439880" y="33047"/>
                  </a:lnTo>
                  <a:lnTo>
                    <a:pt x="439880" y="149832"/>
                  </a:lnTo>
                  <a:lnTo>
                    <a:pt x="411692" y="181913"/>
                  </a:lnTo>
                  <a:lnTo>
                    <a:pt x="406832" y="182879"/>
                  </a:lnTo>
                  <a:close/>
                </a:path>
              </a:pathLst>
            </a:custGeom>
            <a:solidFill>
              <a:srgbClr val="E2E2B5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589572" y="1618437"/>
            <a:ext cx="313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216M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2583" y="2271112"/>
            <a:ext cx="313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141M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91973" y="2450511"/>
            <a:ext cx="440055" cy="182880"/>
          </a:xfrm>
          <a:custGeom>
            <a:avLst/>
            <a:gdLst/>
            <a:ahLst/>
            <a:cxnLst/>
            <a:rect l="l" t="t" r="r" b="b"/>
            <a:pathLst>
              <a:path w="440054" h="182880">
                <a:moveTo>
                  <a:pt x="406832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06832" y="0"/>
                </a:lnTo>
                <a:lnTo>
                  <a:pt x="438913" y="28187"/>
                </a:lnTo>
                <a:lnTo>
                  <a:pt x="439880" y="33047"/>
                </a:lnTo>
                <a:lnTo>
                  <a:pt x="439880" y="149832"/>
                </a:lnTo>
                <a:lnTo>
                  <a:pt x="411692" y="181913"/>
                </a:lnTo>
                <a:lnTo>
                  <a:pt x="406832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055593" y="2454985"/>
            <a:ext cx="313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120M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755791" y="3015539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60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19412" y="3020014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54M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93716" y="3746500"/>
            <a:ext cx="444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Mumbai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59282" y="3746500"/>
            <a:ext cx="5416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Delhi NCR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75154" y="3746500"/>
            <a:ext cx="5378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Bengaluru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940139" y="3746500"/>
            <a:ext cx="4362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Chennai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82487" y="3746500"/>
            <a:ext cx="5797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Hyderabad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288617" y="1866900"/>
            <a:ext cx="5398770" cy="1854200"/>
            <a:chOff x="6288617" y="1866900"/>
            <a:chExt cx="5398770" cy="1854200"/>
          </a:xfrm>
        </p:grpSpPr>
        <p:sp>
          <p:nvSpPr>
            <p:cNvPr id="32" name="object 32"/>
            <p:cNvSpPr/>
            <p:nvPr/>
          </p:nvSpPr>
          <p:spPr>
            <a:xfrm>
              <a:off x="6370180" y="2099767"/>
              <a:ext cx="4671695" cy="1621790"/>
            </a:xfrm>
            <a:custGeom>
              <a:avLst/>
              <a:gdLst/>
              <a:ahLst/>
              <a:cxnLst/>
              <a:rect l="l" t="t" r="r" b="b"/>
              <a:pathLst>
                <a:path w="4671695" h="1621789">
                  <a:moveTo>
                    <a:pt x="215125" y="0"/>
                  </a:moveTo>
                  <a:lnTo>
                    <a:pt x="0" y="0"/>
                  </a:lnTo>
                  <a:lnTo>
                    <a:pt x="0" y="1621332"/>
                  </a:lnTo>
                  <a:lnTo>
                    <a:pt x="215125" y="1621332"/>
                  </a:lnTo>
                  <a:lnTo>
                    <a:pt x="215125" y="0"/>
                  </a:lnTo>
                  <a:close/>
                </a:path>
                <a:path w="4671695" h="1621789">
                  <a:moveTo>
                    <a:pt x="1329220" y="552831"/>
                  </a:moveTo>
                  <a:lnTo>
                    <a:pt x="1114082" y="552831"/>
                  </a:lnTo>
                  <a:lnTo>
                    <a:pt x="1114082" y="1621332"/>
                  </a:lnTo>
                  <a:lnTo>
                    <a:pt x="1329220" y="1621332"/>
                  </a:lnTo>
                  <a:lnTo>
                    <a:pt x="1329220" y="552831"/>
                  </a:lnTo>
                  <a:close/>
                </a:path>
                <a:path w="4671695" h="1621789">
                  <a:moveTo>
                    <a:pt x="2443302" y="684161"/>
                  </a:moveTo>
                  <a:lnTo>
                    <a:pt x="2228164" y="684161"/>
                  </a:lnTo>
                  <a:lnTo>
                    <a:pt x="2228164" y="1621332"/>
                  </a:lnTo>
                  <a:lnTo>
                    <a:pt x="2443302" y="1621332"/>
                  </a:lnTo>
                  <a:lnTo>
                    <a:pt x="2443302" y="684161"/>
                  </a:lnTo>
                  <a:close/>
                </a:path>
                <a:path w="4671695" h="1621789">
                  <a:moveTo>
                    <a:pt x="3557384" y="849236"/>
                  </a:moveTo>
                  <a:lnTo>
                    <a:pt x="3342246" y="849236"/>
                  </a:lnTo>
                  <a:lnTo>
                    <a:pt x="3342246" y="1621332"/>
                  </a:lnTo>
                  <a:lnTo>
                    <a:pt x="3557384" y="1621332"/>
                  </a:lnTo>
                  <a:lnTo>
                    <a:pt x="3557384" y="849236"/>
                  </a:lnTo>
                  <a:close/>
                </a:path>
                <a:path w="4671695" h="1621789">
                  <a:moveTo>
                    <a:pt x="4671466" y="979106"/>
                  </a:moveTo>
                  <a:lnTo>
                    <a:pt x="4456341" y="979106"/>
                  </a:lnTo>
                  <a:lnTo>
                    <a:pt x="4456341" y="1621332"/>
                  </a:lnTo>
                  <a:lnTo>
                    <a:pt x="4671466" y="1621332"/>
                  </a:lnTo>
                  <a:lnTo>
                    <a:pt x="4671466" y="979106"/>
                  </a:lnTo>
                  <a:close/>
                </a:path>
              </a:pathLst>
            </a:custGeom>
            <a:solidFill>
              <a:srgbClr val="0333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585305" y="2818650"/>
              <a:ext cx="4671695" cy="902969"/>
            </a:xfrm>
            <a:custGeom>
              <a:avLst/>
              <a:gdLst/>
              <a:ahLst/>
              <a:cxnLst/>
              <a:rect l="l" t="t" r="r" b="b"/>
              <a:pathLst>
                <a:path w="4671695" h="902970">
                  <a:moveTo>
                    <a:pt x="215138" y="0"/>
                  </a:moveTo>
                  <a:lnTo>
                    <a:pt x="0" y="0"/>
                  </a:lnTo>
                  <a:lnTo>
                    <a:pt x="0" y="902449"/>
                  </a:lnTo>
                  <a:lnTo>
                    <a:pt x="215138" y="902449"/>
                  </a:lnTo>
                  <a:lnTo>
                    <a:pt x="215138" y="0"/>
                  </a:lnTo>
                  <a:close/>
                </a:path>
                <a:path w="4671695" h="902970">
                  <a:moveTo>
                    <a:pt x="1329220" y="322402"/>
                  </a:moveTo>
                  <a:lnTo>
                    <a:pt x="1114094" y="322402"/>
                  </a:lnTo>
                  <a:lnTo>
                    <a:pt x="1114094" y="902449"/>
                  </a:lnTo>
                  <a:lnTo>
                    <a:pt x="1329220" y="902449"/>
                  </a:lnTo>
                  <a:lnTo>
                    <a:pt x="1329220" y="322402"/>
                  </a:lnTo>
                  <a:close/>
                </a:path>
                <a:path w="4671695" h="902970">
                  <a:moveTo>
                    <a:pt x="2443315" y="375780"/>
                  </a:moveTo>
                  <a:lnTo>
                    <a:pt x="2228177" y="375780"/>
                  </a:lnTo>
                  <a:lnTo>
                    <a:pt x="2228177" y="902449"/>
                  </a:lnTo>
                  <a:lnTo>
                    <a:pt x="2443315" y="902449"/>
                  </a:lnTo>
                  <a:lnTo>
                    <a:pt x="2443315" y="375780"/>
                  </a:lnTo>
                  <a:close/>
                </a:path>
                <a:path w="4671695" h="902970">
                  <a:moveTo>
                    <a:pt x="3557397" y="482917"/>
                  </a:moveTo>
                  <a:lnTo>
                    <a:pt x="3342259" y="482917"/>
                  </a:lnTo>
                  <a:lnTo>
                    <a:pt x="3342259" y="902449"/>
                  </a:lnTo>
                  <a:lnTo>
                    <a:pt x="3557397" y="902449"/>
                  </a:lnTo>
                  <a:lnTo>
                    <a:pt x="3557397" y="482917"/>
                  </a:lnTo>
                  <a:close/>
                </a:path>
                <a:path w="4671695" h="902970">
                  <a:moveTo>
                    <a:pt x="4671479" y="544741"/>
                  </a:moveTo>
                  <a:lnTo>
                    <a:pt x="4456341" y="544741"/>
                  </a:lnTo>
                  <a:lnTo>
                    <a:pt x="4456341" y="902449"/>
                  </a:lnTo>
                  <a:lnTo>
                    <a:pt x="4671479" y="902449"/>
                  </a:lnTo>
                  <a:lnTo>
                    <a:pt x="4671479" y="544741"/>
                  </a:lnTo>
                  <a:close/>
                </a:path>
              </a:pathLst>
            </a:custGeom>
            <a:solidFill>
              <a:srgbClr val="6EA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00443" y="3308984"/>
              <a:ext cx="4671695" cy="412115"/>
            </a:xfrm>
            <a:custGeom>
              <a:avLst/>
              <a:gdLst/>
              <a:ahLst/>
              <a:cxnLst/>
              <a:rect l="l" t="t" r="r" b="b"/>
              <a:pathLst>
                <a:path w="4671695" h="412114">
                  <a:moveTo>
                    <a:pt x="215138" y="0"/>
                  </a:moveTo>
                  <a:lnTo>
                    <a:pt x="0" y="0"/>
                  </a:lnTo>
                  <a:lnTo>
                    <a:pt x="0" y="412115"/>
                  </a:lnTo>
                  <a:lnTo>
                    <a:pt x="215138" y="412115"/>
                  </a:lnTo>
                  <a:lnTo>
                    <a:pt x="215138" y="0"/>
                  </a:lnTo>
                  <a:close/>
                </a:path>
                <a:path w="4671695" h="412114">
                  <a:moveTo>
                    <a:pt x="1329220" y="150279"/>
                  </a:moveTo>
                  <a:lnTo>
                    <a:pt x="1114082" y="150279"/>
                  </a:lnTo>
                  <a:lnTo>
                    <a:pt x="1114082" y="412115"/>
                  </a:lnTo>
                  <a:lnTo>
                    <a:pt x="1329220" y="412115"/>
                  </a:lnTo>
                  <a:lnTo>
                    <a:pt x="1329220" y="150279"/>
                  </a:lnTo>
                  <a:close/>
                </a:path>
                <a:path w="4671695" h="412114">
                  <a:moveTo>
                    <a:pt x="2443302" y="163283"/>
                  </a:moveTo>
                  <a:lnTo>
                    <a:pt x="2228164" y="163283"/>
                  </a:lnTo>
                  <a:lnTo>
                    <a:pt x="2228164" y="412115"/>
                  </a:lnTo>
                  <a:lnTo>
                    <a:pt x="2443302" y="412115"/>
                  </a:lnTo>
                  <a:lnTo>
                    <a:pt x="2443302" y="163283"/>
                  </a:lnTo>
                  <a:close/>
                </a:path>
                <a:path w="4671695" h="412114">
                  <a:moveTo>
                    <a:pt x="3557384" y="229616"/>
                  </a:moveTo>
                  <a:lnTo>
                    <a:pt x="3342259" y="229616"/>
                  </a:lnTo>
                  <a:lnTo>
                    <a:pt x="3342259" y="412115"/>
                  </a:lnTo>
                  <a:lnTo>
                    <a:pt x="3557384" y="412115"/>
                  </a:lnTo>
                  <a:lnTo>
                    <a:pt x="3557384" y="229616"/>
                  </a:lnTo>
                  <a:close/>
                </a:path>
                <a:path w="4671695" h="412114">
                  <a:moveTo>
                    <a:pt x="4671479" y="254038"/>
                  </a:moveTo>
                  <a:lnTo>
                    <a:pt x="4456341" y="254038"/>
                  </a:lnTo>
                  <a:lnTo>
                    <a:pt x="4456341" y="412115"/>
                  </a:lnTo>
                  <a:lnTo>
                    <a:pt x="4671479" y="412115"/>
                  </a:lnTo>
                  <a:lnTo>
                    <a:pt x="4671479" y="254038"/>
                  </a:lnTo>
                  <a:close/>
                </a:path>
              </a:pathLst>
            </a:custGeom>
            <a:solidFill>
              <a:srgbClr val="124A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015581" y="2647441"/>
              <a:ext cx="4671695" cy="1073785"/>
            </a:xfrm>
            <a:custGeom>
              <a:avLst/>
              <a:gdLst/>
              <a:ahLst/>
              <a:cxnLst/>
              <a:rect l="l" t="t" r="r" b="b"/>
              <a:pathLst>
                <a:path w="4671695" h="1073785">
                  <a:moveTo>
                    <a:pt x="215125" y="0"/>
                  </a:moveTo>
                  <a:lnTo>
                    <a:pt x="0" y="0"/>
                  </a:lnTo>
                  <a:lnTo>
                    <a:pt x="0" y="1073658"/>
                  </a:lnTo>
                  <a:lnTo>
                    <a:pt x="215125" y="1073658"/>
                  </a:lnTo>
                  <a:lnTo>
                    <a:pt x="215125" y="0"/>
                  </a:lnTo>
                  <a:close/>
                </a:path>
                <a:path w="4671695" h="1073785">
                  <a:moveTo>
                    <a:pt x="1329220" y="386600"/>
                  </a:moveTo>
                  <a:lnTo>
                    <a:pt x="1114082" y="386600"/>
                  </a:lnTo>
                  <a:lnTo>
                    <a:pt x="1114082" y="1073658"/>
                  </a:lnTo>
                  <a:lnTo>
                    <a:pt x="1329220" y="1073658"/>
                  </a:lnTo>
                  <a:lnTo>
                    <a:pt x="1329220" y="386600"/>
                  </a:lnTo>
                  <a:close/>
                </a:path>
                <a:path w="4671695" h="1073785">
                  <a:moveTo>
                    <a:pt x="2443302" y="455307"/>
                  </a:moveTo>
                  <a:lnTo>
                    <a:pt x="2228164" y="455307"/>
                  </a:lnTo>
                  <a:lnTo>
                    <a:pt x="2228164" y="1073658"/>
                  </a:lnTo>
                  <a:lnTo>
                    <a:pt x="2443302" y="1073658"/>
                  </a:lnTo>
                  <a:lnTo>
                    <a:pt x="2443302" y="455307"/>
                  </a:lnTo>
                  <a:close/>
                </a:path>
                <a:path w="4671695" h="1073785">
                  <a:moveTo>
                    <a:pt x="3557384" y="586295"/>
                  </a:moveTo>
                  <a:lnTo>
                    <a:pt x="3342246" y="586295"/>
                  </a:lnTo>
                  <a:lnTo>
                    <a:pt x="3342246" y="1073658"/>
                  </a:lnTo>
                  <a:lnTo>
                    <a:pt x="3557384" y="1073658"/>
                  </a:lnTo>
                  <a:lnTo>
                    <a:pt x="3557384" y="586295"/>
                  </a:lnTo>
                  <a:close/>
                </a:path>
                <a:path w="4671695" h="1073785">
                  <a:moveTo>
                    <a:pt x="4671466" y="658050"/>
                  </a:moveTo>
                  <a:lnTo>
                    <a:pt x="4456341" y="658050"/>
                  </a:lnTo>
                  <a:lnTo>
                    <a:pt x="4456341" y="1073658"/>
                  </a:lnTo>
                  <a:lnTo>
                    <a:pt x="4671466" y="1073658"/>
                  </a:lnTo>
                  <a:lnTo>
                    <a:pt x="4671466" y="658050"/>
                  </a:lnTo>
                  <a:close/>
                </a:path>
              </a:pathLst>
            </a:custGeom>
            <a:solidFill>
              <a:srgbClr val="6066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88617" y="1866900"/>
              <a:ext cx="378460" cy="182880"/>
            </a:xfrm>
            <a:custGeom>
              <a:avLst/>
              <a:gdLst/>
              <a:ahLst/>
              <a:cxnLst/>
              <a:rect l="l" t="t" r="r" b="b"/>
              <a:pathLst>
                <a:path w="378459" h="182880">
                  <a:moveTo>
                    <a:pt x="345217" y="182879"/>
                  </a:moveTo>
                  <a:lnTo>
                    <a:pt x="33047" y="182879"/>
                  </a:lnTo>
                  <a:lnTo>
                    <a:pt x="28187" y="181913"/>
                  </a:lnTo>
                  <a:lnTo>
                    <a:pt x="966" y="154692"/>
                  </a:lnTo>
                  <a:lnTo>
                    <a:pt x="0" y="149832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8099" y="0"/>
                  </a:lnTo>
                  <a:lnTo>
                    <a:pt x="345217" y="0"/>
                  </a:lnTo>
                  <a:lnTo>
                    <a:pt x="377298" y="28187"/>
                  </a:lnTo>
                  <a:lnTo>
                    <a:pt x="378265" y="33047"/>
                  </a:lnTo>
                  <a:lnTo>
                    <a:pt x="378265" y="149832"/>
                  </a:lnTo>
                  <a:lnTo>
                    <a:pt x="350077" y="181913"/>
                  </a:lnTo>
                  <a:lnTo>
                    <a:pt x="345217" y="182879"/>
                  </a:lnTo>
                  <a:close/>
                </a:path>
              </a:pathLst>
            </a:custGeom>
            <a:solidFill>
              <a:srgbClr val="E2E2B5">
                <a:alpha val="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52238" y="1871374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70M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02703" y="2412563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466324" y="2417038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46M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516787" y="2543890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580408" y="2548364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40M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630872" y="2708972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694493" y="2713447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33M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744957" y="2838837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808578" y="2843312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28M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03751" y="2578618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567372" y="2583092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39M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617836" y="2901010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681457" y="2905485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25M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731921" y="2954393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795542" y="2958867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23M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846005" y="3061535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909626" y="3066010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18M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960090" y="3123356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79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1023711" y="3127830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15M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718885" y="3068952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79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782506" y="3073427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18M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832969" y="3219223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79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896590" y="3223698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11M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947054" y="3232228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79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010675" y="3236703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11M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0091946" y="3298562"/>
            <a:ext cx="316865" cy="182880"/>
          </a:xfrm>
          <a:custGeom>
            <a:avLst/>
            <a:gdLst/>
            <a:ahLst/>
            <a:cxnLst/>
            <a:rect l="l" t="t" r="r" b="b"/>
            <a:pathLst>
              <a:path w="316865" h="182879">
                <a:moveTo>
                  <a:pt x="283602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283602" y="0"/>
                </a:lnTo>
                <a:lnTo>
                  <a:pt x="315683" y="28187"/>
                </a:lnTo>
                <a:lnTo>
                  <a:pt x="316650" y="33047"/>
                </a:lnTo>
                <a:lnTo>
                  <a:pt x="316650" y="149832"/>
                </a:lnTo>
                <a:lnTo>
                  <a:pt x="288462" y="181913"/>
                </a:lnTo>
                <a:lnTo>
                  <a:pt x="283602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0155567" y="3303037"/>
            <a:ext cx="189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8M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1206032" y="3322985"/>
            <a:ext cx="316865" cy="182880"/>
          </a:xfrm>
          <a:custGeom>
            <a:avLst/>
            <a:gdLst/>
            <a:ahLst/>
            <a:cxnLst/>
            <a:rect l="l" t="t" r="r" b="b"/>
            <a:pathLst>
              <a:path w="316865" h="182879">
                <a:moveTo>
                  <a:pt x="283602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283602" y="0"/>
                </a:lnTo>
                <a:lnTo>
                  <a:pt x="315683" y="28187"/>
                </a:lnTo>
                <a:lnTo>
                  <a:pt x="316650" y="33047"/>
                </a:lnTo>
                <a:lnTo>
                  <a:pt x="316650" y="149832"/>
                </a:lnTo>
                <a:lnTo>
                  <a:pt x="288462" y="181913"/>
                </a:lnTo>
                <a:lnTo>
                  <a:pt x="283602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1269653" y="3327459"/>
            <a:ext cx="189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7M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934019" y="2407400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997640" y="2411875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46M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048103" y="2794006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8111724" y="2798481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29M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162188" y="2862718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9225808" y="2867193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27M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276272" y="2993700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0339893" y="2998175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21M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1390357" y="3065455"/>
            <a:ext cx="378460" cy="182880"/>
          </a:xfrm>
          <a:custGeom>
            <a:avLst/>
            <a:gdLst/>
            <a:ahLst/>
            <a:cxnLst/>
            <a:rect l="l" t="t" r="r" b="b"/>
            <a:pathLst>
              <a:path w="378459" h="182880">
                <a:moveTo>
                  <a:pt x="34521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345217" y="0"/>
                </a:lnTo>
                <a:lnTo>
                  <a:pt x="377298" y="28187"/>
                </a:lnTo>
                <a:lnTo>
                  <a:pt x="378265" y="33047"/>
                </a:lnTo>
                <a:lnTo>
                  <a:pt x="378265" y="149832"/>
                </a:lnTo>
                <a:lnTo>
                  <a:pt x="350077" y="181913"/>
                </a:lnTo>
                <a:lnTo>
                  <a:pt x="345217" y="182879"/>
                </a:lnTo>
                <a:close/>
              </a:path>
            </a:pathLst>
          </a:custGeom>
          <a:solidFill>
            <a:srgbClr val="E2E2B5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1453978" y="3069930"/>
            <a:ext cx="251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18M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7649209" y="1631188"/>
            <a:ext cx="2543175" cy="95250"/>
            <a:chOff x="7649209" y="1631188"/>
            <a:chExt cx="2543175" cy="95250"/>
          </a:xfrm>
        </p:grpSpPr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9209" y="1631188"/>
              <a:ext cx="95249" cy="9524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8834" y="1631188"/>
              <a:ext cx="95249" cy="9524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0359" y="1631188"/>
              <a:ext cx="95249" cy="9524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7134" y="1631188"/>
              <a:ext cx="95249" cy="95249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7751514" y="1330325"/>
            <a:ext cx="2661920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1325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Spends</a:t>
            </a:r>
            <a:r>
              <a:rPr sz="900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City</a:t>
            </a:r>
            <a:r>
              <a:rPr sz="900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and</a:t>
            </a:r>
            <a:r>
              <a:rPr sz="900" spc="-1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Payment</a:t>
            </a:r>
            <a:r>
              <a:rPr sz="900" spc="-15" dirty="0">
                <a:solidFill>
                  <a:srgbClr val="E2E2B5"/>
                </a:solidFill>
                <a:latin typeface="Segoe UI"/>
                <a:cs typeface="Segoe UI"/>
              </a:rPr>
              <a:t> Type</a:t>
            </a:r>
            <a:endParaRPr sz="9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920"/>
              </a:spcBef>
              <a:tabLst>
                <a:tab pos="820419" algn="l"/>
                <a:tab pos="1594485" algn="l"/>
                <a:tab pos="2456180" algn="l"/>
              </a:tabLst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Credit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Card	Debit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Card	Net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Banking	UPI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330449" y="4241831"/>
            <a:ext cx="55245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E2E2B5"/>
                </a:solidFill>
                <a:latin typeface="Segoe UI"/>
                <a:cs typeface="Segoe UI"/>
              </a:rPr>
              <a:t>category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700" spc="-150" dirty="0">
                <a:solidFill>
                  <a:srgbClr val="E2E2B5"/>
                </a:solidFill>
                <a:latin typeface="Segoe UI Symbol"/>
                <a:cs typeface="Segoe UI Symbol"/>
              </a:rPr>
              <a:t></a:t>
            </a:r>
            <a:endParaRPr sz="700">
              <a:latin typeface="Segoe UI Symbol"/>
              <a:cs typeface="Segoe UI Symbo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721100" y="4241831"/>
            <a:ext cx="5073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E2E2B5"/>
                </a:solidFill>
                <a:latin typeface="Segoe UI"/>
                <a:cs typeface="Segoe UI"/>
              </a:rPr>
              <a:t>Oc</a:t>
            </a:r>
            <a:r>
              <a:rPr sz="1000" b="1" spc="-5" dirty="0">
                <a:solidFill>
                  <a:srgbClr val="E2E2B5"/>
                </a:solidFill>
                <a:latin typeface="Segoe UI"/>
                <a:cs typeface="Segoe UI"/>
              </a:rPr>
              <a:t>t</a:t>
            </a:r>
            <a:r>
              <a:rPr sz="1000" b="1" dirty="0">
                <a:solidFill>
                  <a:srgbClr val="E2E2B5"/>
                </a:solidFill>
                <a:latin typeface="Segoe UI"/>
                <a:cs typeface="Segoe UI"/>
              </a:rPr>
              <a:t>ober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311650" y="4241831"/>
            <a:ext cx="7810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8315" algn="l"/>
              </a:tabLst>
            </a:pPr>
            <a:r>
              <a:rPr sz="1000" b="1" dirty="0">
                <a:solidFill>
                  <a:srgbClr val="E2E2B5"/>
                </a:solidFill>
                <a:latin typeface="Segoe UI"/>
                <a:cs typeface="Segoe UI"/>
              </a:rPr>
              <a:t>May	June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264149" y="4241831"/>
            <a:ext cx="2635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E2E2B5"/>
                </a:solidFill>
                <a:latin typeface="Segoe UI"/>
                <a:cs typeface="Segoe UI"/>
              </a:rPr>
              <a:t>July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740399" y="4241831"/>
            <a:ext cx="4527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E2E2B5"/>
                </a:solidFill>
                <a:latin typeface="Segoe UI"/>
                <a:cs typeface="Segoe UI"/>
              </a:rPr>
              <a:t>August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273799" y="4241831"/>
            <a:ext cx="676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E2E2B5"/>
                </a:solidFill>
                <a:latin typeface="Segoe UI"/>
                <a:cs typeface="Segoe UI"/>
              </a:rPr>
              <a:t>September</a:t>
            </a:r>
            <a:endParaRPr sz="1000">
              <a:latin typeface="Segoe UI"/>
              <a:cs typeface="Segoe UI"/>
            </a:endParaRPr>
          </a:p>
        </p:txBody>
      </p:sp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295525" y="4500562"/>
          <a:ext cx="4694554" cy="2347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2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08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0974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>
                    <a:lnT w="12700">
                      <a:solidFill>
                        <a:srgbClr val="C7C6C3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spc="-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Apparel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C7C6C3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5.5M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C7C6C3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4.4M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C7C6C3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5.1M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C7C6C3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5.2M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C7C6C3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6.5M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C7C6C3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7.4M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C7C6C3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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Bills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Credit</a:t>
                      </a:r>
                      <a:r>
                        <a:rPr sz="1000" spc="-5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Card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7.5M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5.9M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6.9M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7.0M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8.8M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10.1M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Debit</a:t>
                      </a:r>
                      <a:r>
                        <a:rPr sz="1000" spc="-5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Card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4.1M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3.3M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3.8M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3.8M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4.8M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5.5M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Net</a:t>
                      </a:r>
                      <a:r>
                        <a:rPr sz="1000" spc="-5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Banking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1.8M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1.4M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1.6M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1.6M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2.4M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UPI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3.6M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2.9M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3.4M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3.4M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4.3M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4.9M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spc="-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Electronics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12.8M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10.2M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11.9M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12.1M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15.1M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17.4M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Entertainment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6.7M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5.3M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6.1M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6.3M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7.9M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9.0M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Food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7.1M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5.7M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6.6M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6.7M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8.4M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9.6M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974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endParaRPr sz="800">
                        <a:latin typeface="Segoe UI Symbol"/>
                        <a:cs typeface="Segoe UI Symbol"/>
                      </a:endParaRPr>
                    </a:p>
                  </a:txBody>
                  <a:tcPr marL="0" marR="0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spc="-5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Groceries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14.0M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11.1M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12.9M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13.1M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18097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16.4M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tc>
                  <a:txBody>
                    <a:bodyPr/>
                    <a:lstStyle/>
                    <a:p>
                      <a:pPr marR="4000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18.8M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T w="12700">
                      <a:solidFill>
                        <a:srgbClr val="F2F1F1"/>
                      </a:solidFill>
                      <a:prstDash val="solid"/>
                    </a:lnT>
                    <a:lnB w="12700">
                      <a:solidFill>
                        <a:srgbClr val="F2F1F1"/>
                      </a:solidFill>
                      <a:prstDash val="solid"/>
                    </a:lnB>
                    <a:solidFill>
                      <a:srgbClr val="0D2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8162">
                <a:tc gridSpan="2"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r>
                        <a:rPr sz="800" spc="360" dirty="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Health</a:t>
                      </a:r>
                      <a:r>
                        <a:rPr sz="1500" b="1" spc="-30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&amp;</a:t>
                      </a:r>
                      <a:r>
                        <a:rPr sz="1500" b="1" spc="-30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500" b="1" spc="-7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Wellness</a:t>
                      </a:r>
                      <a:endParaRPr sz="1500" baseline="2777">
                        <a:latin typeface="Segoe UI"/>
                        <a:cs typeface="Segoe UI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r>
                        <a:rPr sz="800" spc="335" dirty="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sz="1500" b="1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Others</a:t>
                      </a:r>
                      <a:endParaRPr sz="1500" baseline="2777">
                        <a:latin typeface="Segoe UI"/>
                        <a:cs typeface="Segoe UI"/>
                      </a:endParaRPr>
                    </a:p>
                    <a:p>
                      <a:pPr marL="46990">
                        <a:lnSpc>
                          <a:spcPts val="1125"/>
                        </a:lnSpc>
                        <a:spcBef>
                          <a:spcPts val="225"/>
                        </a:spcBef>
                      </a:pPr>
                      <a:r>
                        <a:rPr sz="800" dirty="0">
                          <a:latin typeface="Segoe UI Symbol"/>
                          <a:cs typeface="Segoe UI Symbol"/>
                        </a:rPr>
                        <a:t></a:t>
                      </a:r>
                      <a:r>
                        <a:rPr sz="800" spc="330" dirty="0">
                          <a:latin typeface="Segoe UI Symbol"/>
                          <a:cs typeface="Segoe UI Symbol"/>
                        </a:rPr>
                        <a:t> </a:t>
                      </a:r>
                      <a:r>
                        <a:rPr sz="1500" b="1" spc="-22" baseline="2777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Travel</a:t>
                      </a:r>
                      <a:endParaRPr sz="1500" baseline="2777">
                        <a:latin typeface="Segoe UI"/>
                        <a:cs typeface="Segoe UI"/>
                      </a:endParaRPr>
                    </a:p>
                  </a:txBody>
                  <a:tcPr marL="0" marR="0" marT="20320" marB="0">
                    <a:lnR w="12700">
                      <a:solidFill>
                        <a:srgbClr val="C7C6C3"/>
                      </a:solidFill>
                      <a:prstDash val="solid"/>
                    </a:lnR>
                    <a:lnT w="12700">
                      <a:solidFill>
                        <a:srgbClr val="F2F1F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85"/>
                        </a:spcBef>
                        <a:tabLst>
                          <a:tab pos="721360" algn="l"/>
                          <a:tab pos="1197610" algn="l"/>
                          <a:tab pos="2134235" algn="l"/>
                          <a:tab pos="2886710" algn="l"/>
                        </a:tabLst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10.7M	8.4M	9.8M</a:t>
                      </a:r>
                      <a:r>
                        <a:rPr sz="1000" b="1" spc="520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10.0M	12.4M	14.4M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721360" algn="l"/>
                          <a:tab pos="1197610" algn="l"/>
                          <a:tab pos="1673860" algn="l"/>
                          <a:tab pos="2207260" algn="l"/>
                          <a:tab pos="2959735" algn="l"/>
                        </a:tabLst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2.6M	2.1M	2.4M	2.4M	3.0M	3.5M</a:t>
                      </a:r>
                      <a:endParaRPr sz="1000">
                        <a:latin typeface="Segoe UI"/>
                        <a:cs typeface="Segoe UI"/>
                      </a:endParaRPr>
                    </a:p>
                    <a:p>
                      <a:pPr marL="245110">
                        <a:lnSpc>
                          <a:spcPct val="100000"/>
                        </a:lnSpc>
                        <a:spcBef>
                          <a:spcPts val="225"/>
                        </a:spcBef>
                        <a:tabLst>
                          <a:tab pos="721360" algn="l"/>
                          <a:tab pos="1197610" algn="l"/>
                          <a:tab pos="1673860" algn="l"/>
                          <a:tab pos="2134235" algn="l"/>
                          <a:tab pos="2886710" algn="l"/>
                        </a:tabLst>
                      </a:pPr>
                      <a:r>
                        <a:rPr sz="1000" b="1" dirty="0">
                          <a:solidFill>
                            <a:srgbClr val="E2E2B5"/>
                          </a:solidFill>
                          <a:latin typeface="Segoe UI"/>
                          <a:cs typeface="Segoe UI"/>
                        </a:rPr>
                        <a:t>9.6M	7.6M	8.8M	9.0M	11.3M	13.0M</a:t>
                      </a:r>
                      <a:endParaRPr sz="1000">
                        <a:latin typeface="Segoe UI"/>
                        <a:cs typeface="Segoe UI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C7C6C3"/>
                      </a:solidFill>
                      <a:prstDash val="solid"/>
                    </a:lnL>
                    <a:lnT w="12700">
                      <a:solidFill>
                        <a:srgbClr val="F2F1F1"/>
                      </a:solidFill>
                      <a:prstDash val="solid"/>
                    </a:lnT>
                    <a:solidFill>
                      <a:srgbClr val="0D202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89" name="object 8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7909" y="4557768"/>
            <a:ext cx="85671" cy="8567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47909" y="4738743"/>
            <a:ext cx="85671" cy="85671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7909" y="5643618"/>
            <a:ext cx="85671" cy="85671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7909" y="5824593"/>
            <a:ext cx="85671" cy="85671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7909" y="6005568"/>
            <a:ext cx="85671" cy="85671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7909" y="6186543"/>
            <a:ext cx="85671" cy="85671"/>
          </a:xfrm>
          <a:prstGeom prst="rect">
            <a:avLst/>
          </a:prstGeom>
        </p:spPr>
      </p:pic>
      <p:grpSp>
        <p:nvGrpSpPr>
          <p:cNvPr id="95" name="object 95"/>
          <p:cNvGrpSpPr/>
          <p:nvPr/>
        </p:nvGrpSpPr>
        <p:grpSpPr>
          <a:xfrm>
            <a:off x="2295525" y="6367518"/>
            <a:ext cx="4695825" cy="128905"/>
            <a:chOff x="2295525" y="6367518"/>
            <a:chExt cx="4695825" cy="128905"/>
          </a:xfrm>
        </p:grpSpPr>
        <p:sp>
          <p:nvSpPr>
            <p:cNvPr id="96" name="object 96"/>
            <p:cNvSpPr/>
            <p:nvPr/>
          </p:nvSpPr>
          <p:spPr>
            <a:xfrm>
              <a:off x="2295525" y="6486524"/>
              <a:ext cx="1390650" cy="9525"/>
            </a:xfrm>
            <a:custGeom>
              <a:avLst/>
              <a:gdLst/>
              <a:ahLst/>
              <a:cxnLst/>
              <a:rect l="l" t="t" r="r" b="b"/>
              <a:pathLst>
                <a:path w="1390650" h="9525">
                  <a:moveTo>
                    <a:pt x="1390649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1390649" y="0"/>
                  </a:lnTo>
                  <a:lnTo>
                    <a:pt x="1390649" y="9525"/>
                  </a:lnTo>
                  <a:close/>
                </a:path>
              </a:pathLst>
            </a:custGeom>
            <a:solidFill>
              <a:srgbClr val="F2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7909" y="6367518"/>
              <a:ext cx="85671" cy="8567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686162" y="6486524"/>
              <a:ext cx="3305175" cy="9525"/>
            </a:xfrm>
            <a:custGeom>
              <a:avLst/>
              <a:gdLst/>
              <a:ahLst/>
              <a:cxnLst/>
              <a:rect l="l" t="t" r="r" b="b"/>
              <a:pathLst>
                <a:path w="3305175" h="9525">
                  <a:moveTo>
                    <a:pt x="3305175" y="0"/>
                  </a:moveTo>
                  <a:lnTo>
                    <a:pt x="3305175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3305175" y="9525"/>
                  </a:lnTo>
                  <a:lnTo>
                    <a:pt x="3305175" y="0"/>
                  </a:lnTo>
                  <a:close/>
                </a:path>
              </a:pathLst>
            </a:custGeom>
            <a:solidFill>
              <a:srgbClr val="F2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2295525" y="6548494"/>
            <a:ext cx="4695825" cy="128905"/>
            <a:chOff x="2295525" y="6548494"/>
            <a:chExt cx="4695825" cy="128905"/>
          </a:xfrm>
        </p:grpSpPr>
        <p:sp>
          <p:nvSpPr>
            <p:cNvPr id="100" name="object 100"/>
            <p:cNvSpPr/>
            <p:nvPr/>
          </p:nvSpPr>
          <p:spPr>
            <a:xfrm>
              <a:off x="2295525" y="6667500"/>
              <a:ext cx="1390650" cy="9525"/>
            </a:xfrm>
            <a:custGeom>
              <a:avLst/>
              <a:gdLst/>
              <a:ahLst/>
              <a:cxnLst/>
              <a:rect l="l" t="t" r="r" b="b"/>
              <a:pathLst>
                <a:path w="1390650" h="9525">
                  <a:moveTo>
                    <a:pt x="1390649" y="9525"/>
                  </a:moveTo>
                  <a:lnTo>
                    <a:pt x="0" y="9525"/>
                  </a:lnTo>
                  <a:lnTo>
                    <a:pt x="0" y="0"/>
                  </a:lnTo>
                  <a:lnTo>
                    <a:pt x="1390649" y="0"/>
                  </a:lnTo>
                  <a:lnTo>
                    <a:pt x="1390649" y="9525"/>
                  </a:lnTo>
                  <a:close/>
                </a:path>
              </a:pathLst>
            </a:custGeom>
            <a:solidFill>
              <a:srgbClr val="F2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7909" y="6548494"/>
              <a:ext cx="85671" cy="85671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686162" y="6667500"/>
              <a:ext cx="3305175" cy="9525"/>
            </a:xfrm>
            <a:custGeom>
              <a:avLst/>
              <a:gdLst/>
              <a:ahLst/>
              <a:cxnLst/>
              <a:rect l="l" t="t" r="r" b="b"/>
              <a:pathLst>
                <a:path w="3305175" h="9525">
                  <a:moveTo>
                    <a:pt x="3305175" y="0"/>
                  </a:moveTo>
                  <a:lnTo>
                    <a:pt x="3305175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3305175" y="9525"/>
                  </a:lnTo>
                  <a:lnTo>
                    <a:pt x="3305175" y="0"/>
                  </a:lnTo>
                  <a:close/>
                </a:path>
              </a:pathLst>
            </a:custGeom>
            <a:solidFill>
              <a:srgbClr val="F2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3" name="object 10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7909" y="6729469"/>
            <a:ext cx="85671" cy="85671"/>
          </a:xfrm>
          <a:prstGeom prst="rect">
            <a:avLst/>
          </a:prstGeom>
        </p:spPr>
      </p:pic>
      <p:grpSp>
        <p:nvGrpSpPr>
          <p:cNvPr id="104" name="object 104"/>
          <p:cNvGrpSpPr/>
          <p:nvPr/>
        </p:nvGrpSpPr>
        <p:grpSpPr>
          <a:xfrm>
            <a:off x="7115175" y="4200525"/>
            <a:ext cx="5067300" cy="2800350"/>
            <a:chOff x="7115175" y="4200525"/>
            <a:chExt cx="5067300" cy="2800350"/>
          </a:xfrm>
        </p:grpSpPr>
        <p:sp>
          <p:nvSpPr>
            <p:cNvPr id="105" name="object 105"/>
            <p:cNvSpPr/>
            <p:nvPr/>
          </p:nvSpPr>
          <p:spPr>
            <a:xfrm>
              <a:off x="7119937" y="4205287"/>
              <a:ext cx="5057775" cy="2790825"/>
            </a:xfrm>
            <a:custGeom>
              <a:avLst/>
              <a:gdLst/>
              <a:ahLst/>
              <a:cxnLst/>
              <a:rect l="l" t="t" r="r" b="b"/>
              <a:pathLst>
                <a:path w="5057775" h="2790825">
                  <a:moveTo>
                    <a:pt x="0" y="2700337"/>
                  </a:moveTo>
                  <a:lnTo>
                    <a:pt x="0" y="90487"/>
                  </a:lnTo>
                  <a:lnTo>
                    <a:pt x="0" y="84545"/>
                  </a:lnTo>
                  <a:lnTo>
                    <a:pt x="579" y="78661"/>
                  </a:lnTo>
                  <a:lnTo>
                    <a:pt x="15249" y="40215"/>
                  </a:lnTo>
                  <a:lnTo>
                    <a:pt x="18550" y="35275"/>
                  </a:lnTo>
                  <a:lnTo>
                    <a:pt x="40215" y="15249"/>
                  </a:lnTo>
                  <a:lnTo>
                    <a:pt x="45155" y="11948"/>
                  </a:lnTo>
                  <a:lnTo>
                    <a:pt x="84545" y="0"/>
                  </a:lnTo>
                  <a:lnTo>
                    <a:pt x="90487" y="0"/>
                  </a:lnTo>
                  <a:lnTo>
                    <a:pt x="4967287" y="0"/>
                  </a:lnTo>
                  <a:lnTo>
                    <a:pt x="4973228" y="0"/>
                  </a:lnTo>
                  <a:lnTo>
                    <a:pt x="4979113" y="579"/>
                  </a:lnTo>
                  <a:lnTo>
                    <a:pt x="4984940" y="1738"/>
                  </a:lnTo>
                  <a:lnTo>
                    <a:pt x="4990767" y="2897"/>
                  </a:lnTo>
                  <a:lnTo>
                    <a:pt x="5017558" y="15249"/>
                  </a:lnTo>
                  <a:lnTo>
                    <a:pt x="5022498" y="18550"/>
                  </a:lnTo>
                  <a:lnTo>
                    <a:pt x="5048612" y="50370"/>
                  </a:lnTo>
                  <a:lnTo>
                    <a:pt x="5050886" y="55859"/>
                  </a:lnTo>
                  <a:lnTo>
                    <a:pt x="5053159" y="61348"/>
                  </a:lnTo>
                  <a:lnTo>
                    <a:pt x="5054876" y="67006"/>
                  </a:lnTo>
                  <a:lnTo>
                    <a:pt x="5056035" y="72834"/>
                  </a:lnTo>
                  <a:lnTo>
                    <a:pt x="5057195" y="78661"/>
                  </a:lnTo>
                  <a:lnTo>
                    <a:pt x="5057774" y="84545"/>
                  </a:lnTo>
                  <a:lnTo>
                    <a:pt x="5057774" y="90487"/>
                  </a:lnTo>
                  <a:lnTo>
                    <a:pt x="5057774" y="2700337"/>
                  </a:lnTo>
                  <a:lnTo>
                    <a:pt x="5057774" y="2706278"/>
                  </a:lnTo>
                  <a:lnTo>
                    <a:pt x="5057195" y="2712163"/>
                  </a:lnTo>
                  <a:lnTo>
                    <a:pt x="5056035" y="2717990"/>
                  </a:lnTo>
                  <a:lnTo>
                    <a:pt x="5054876" y="2723817"/>
                  </a:lnTo>
                  <a:lnTo>
                    <a:pt x="5053159" y="2729475"/>
                  </a:lnTo>
                  <a:lnTo>
                    <a:pt x="5050886" y="2734965"/>
                  </a:lnTo>
                  <a:lnTo>
                    <a:pt x="5048612" y="2740454"/>
                  </a:lnTo>
                  <a:lnTo>
                    <a:pt x="5022498" y="2772273"/>
                  </a:lnTo>
                  <a:lnTo>
                    <a:pt x="5017558" y="2775574"/>
                  </a:lnTo>
                  <a:lnTo>
                    <a:pt x="5012618" y="2778875"/>
                  </a:lnTo>
                  <a:lnTo>
                    <a:pt x="5007403" y="2781662"/>
                  </a:lnTo>
                  <a:lnTo>
                    <a:pt x="5001914" y="2783936"/>
                  </a:lnTo>
                  <a:lnTo>
                    <a:pt x="4996425" y="2786210"/>
                  </a:lnTo>
                  <a:lnTo>
                    <a:pt x="4990767" y="2787926"/>
                  </a:lnTo>
                  <a:lnTo>
                    <a:pt x="4984940" y="2789085"/>
                  </a:lnTo>
                  <a:lnTo>
                    <a:pt x="4979113" y="2790245"/>
                  </a:lnTo>
                  <a:lnTo>
                    <a:pt x="4973228" y="2790824"/>
                  </a:lnTo>
                  <a:lnTo>
                    <a:pt x="4967287" y="2790824"/>
                  </a:lnTo>
                  <a:lnTo>
                    <a:pt x="90487" y="2790824"/>
                  </a:lnTo>
                  <a:lnTo>
                    <a:pt x="84545" y="2790824"/>
                  </a:lnTo>
                  <a:lnTo>
                    <a:pt x="78661" y="2790245"/>
                  </a:lnTo>
                  <a:lnTo>
                    <a:pt x="72834" y="2789085"/>
                  </a:lnTo>
                  <a:lnTo>
                    <a:pt x="67006" y="2787926"/>
                  </a:lnTo>
                  <a:lnTo>
                    <a:pt x="61348" y="2786210"/>
                  </a:lnTo>
                  <a:lnTo>
                    <a:pt x="55859" y="2783936"/>
                  </a:lnTo>
                  <a:lnTo>
                    <a:pt x="50370" y="2781662"/>
                  </a:lnTo>
                  <a:lnTo>
                    <a:pt x="18550" y="2755549"/>
                  </a:lnTo>
                  <a:lnTo>
                    <a:pt x="15249" y="2750609"/>
                  </a:lnTo>
                  <a:lnTo>
                    <a:pt x="11948" y="2745669"/>
                  </a:lnTo>
                  <a:lnTo>
                    <a:pt x="1738" y="2717990"/>
                  </a:lnTo>
                  <a:lnTo>
                    <a:pt x="579" y="2712163"/>
                  </a:lnTo>
                  <a:lnTo>
                    <a:pt x="0" y="2706278"/>
                  </a:lnTo>
                  <a:lnTo>
                    <a:pt x="0" y="2700337"/>
                  </a:lnTo>
                  <a:close/>
                </a:path>
              </a:pathLst>
            </a:custGeom>
            <a:ln w="9524">
              <a:solidFill>
                <a:srgbClr val="6EAB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1730025" y="5637212"/>
              <a:ext cx="57150" cy="846455"/>
            </a:xfrm>
            <a:custGeom>
              <a:avLst/>
              <a:gdLst/>
              <a:ahLst/>
              <a:cxnLst/>
              <a:rect l="l" t="t" r="r" b="b"/>
              <a:pathLst>
                <a:path w="57150" h="846454">
                  <a:moveTo>
                    <a:pt x="9525" y="840066"/>
                  </a:moveTo>
                  <a:lnTo>
                    <a:pt x="9067" y="838949"/>
                  </a:lnTo>
                  <a:lnTo>
                    <a:pt x="7200" y="837082"/>
                  </a:lnTo>
                  <a:lnTo>
                    <a:pt x="6083" y="836625"/>
                  </a:lnTo>
                  <a:lnTo>
                    <a:pt x="3454" y="836625"/>
                  </a:lnTo>
                  <a:lnTo>
                    <a:pt x="2336" y="837082"/>
                  </a:lnTo>
                  <a:lnTo>
                    <a:pt x="469" y="838949"/>
                  </a:lnTo>
                  <a:lnTo>
                    <a:pt x="0" y="840066"/>
                  </a:lnTo>
                  <a:lnTo>
                    <a:pt x="0" y="842695"/>
                  </a:lnTo>
                  <a:lnTo>
                    <a:pt x="469" y="843813"/>
                  </a:lnTo>
                  <a:lnTo>
                    <a:pt x="2336" y="845680"/>
                  </a:lnTo>
                  <a:lnTo>
                    <a:pt x="3454" y="846150"/>
                  </a:lnTo>
                  <a:lnTo>
                    <a:pt x="6083" y="846150"/>
                  </a:lnTo>
                  <a:lnTo>
                    <a:pt x="7200" y="845680"/>
                  </a:lnTo>
                  <a:lnTo>
                    <a:pt x="9067" y="843813"/>
                  </a:lnTo>
                  <a:lnTo>
                    <a:pt x="9525" y="842695"/>
                  </a:lnTo>
                  <a:lnTo>
                    <a:pt x="9525" y="840066"/>
                  </a:lnTo>
                  <a:close/>
                </a:path>
                <a:path w="57150" h="846454">
                  <a:moveTo>
                    <a:pt x="9525" y="3454"/>
                  </a:moveTo>
                  <a:lnTo>
                    <a:pt x="9067" y="2336"/>
                  </a:lnTo>
                  <a:lnTo>
                    <a:pt x="7200" y="469"/>
                  </a:lnTo>
                  <a:lnTo>
                    <a:pt x="6083" y="0"/>
                  </a:lnTo>
                  <a:lnTo>
                    <a:pt x="3454" y="0"/>
                  </a:lnTo>
                  <a:lnTo>
                    <a:pt x="2336" y="469"/>
                  </a:lnTo>
                  <a:lnTo>
                    <a:pt x="469" y="2336"/>
                  </a:lnTo>
                  <a:lnTo>
                    <a:pt x="0" y="3454"/>
                  </a:lnTo>
                  <a:lnTo>
                    <a:pt x="0" y="6083"/>
                  </a:lnTo>
                  <a:lnTo>
                    <a:pt x="469" y="7200"/>
                  </a:lnTo>
                  <a:lnTo>
                    <a:pt x="2336" y="9067"/>
                  </a:lnTo>
                  <a:lnTo>
                    <a:pt x="3454" y="9525"/>
                  </a:lnTo>
                  <a:lnTo>
                    <a:pt x="6083" y="9525"/>
                  </a:lnTo>
                  <a:lnTo>
                    <a:pt x="7200" y="9067"/>
                  </a:lnTo>
                  <a:lnTo>
                    <a:pt x="9067" y="7200"/>
                  </a:lnTo>
                  <a:lnTo>
                    <a:pt x="9525" y="6083"/>
                  </a:lnTo>
                  <a:lnTo>
                    <a:pt x="9525" y="3454"/>
                  </a:lnTo>
                  <a:close/>
                </a:path>
                <a:path w="57150" h="846454">
                  <a:moveTo>
                    <a:pt x="57150" y="840066"/>
                  </a:moveTo>
                  <a:lnTo>
                    <a:pt x="56692" y="838949"/>
                  </a:lnTo>
                  <a:lnTo>
                    <a:pt x="54825" y="837082"/>
                  </a:lnTo>
                  <a:lnTo>
                    <a:pt x="53708" y="836625"/>
                  </a:lnTo>
                  <a:lnTo>
                    <a:pt x="51079" y="836625"/>
                  </a:lnTo>
                  <a:lnTo>
                    <a:pt x="49961" y="837082"/>
                  </a:lnTo>
                  <a:lnTo>
                    <a:pt x="48094" y="838949"/>
                  </a:lnTo>
                  <a:lnTo>
                    <a:pt x="47625" y="840066"/>
                  </a:lnTo>
                  <a:lnTo>
                    <a:pt x="47625" y="842695"/>
                  </a:lnTo>
                  <a:lnTo>
                    <a:pt x="48094" y="843813"/>
                  </a:lnTo>
                  <a:lnTo>
                    <a:pt x="49961" y="845680"/>
                  </a:lnTo>
                  <a:lnTo>
                    <a:pt x="51079" y="846150"/>
                  </a:lnTo>
                  <a:lnTo>
                    <a:pt x="53708" y="846150"/>
                  </a:lnTo>
                  <a:lnTo>
                    <a:pt x="54825" y="845680"/>
                  </a:lnTo>
                  <a:lnTo>
                    <a:pt x="56692" y="843813"/>
                  </a:lnTo>
                  <a:lnTo>
                    <a:pt x="57150" y="842695"/>
                  </a:lnTo>
                  <a:lnTo>
                    <a:pt x="57150" y="840066"/>
                  </a:lnTo>
                  <a:close/>
                </a:path>
                <a:path w="57150" h="846454">
                  <a:moveTo>
                    <a:pt x="57150" y="3454"/>
                  </a:moveTo>
                  <a:lnTo>
                    <a:pt x="56692" y="2336"/>
                  </a:lnTo>
                  <a:lnTo>
                    <a:pt x="54825" y="469"/>
                  </a:lnTo>
                  <a:lnTo>
                    <a:pt x="53708" y="0"/>
                  </a:lnTo>
                  <a:lnTo>
                    <a:pt x="51079" y="0"/>
                  </a:lnTo>
                  <a:lnTo>
                    <a:pt x="49961" y="469"/>
                  </a:lnTo>
                  <a:lnTo>
                    <a:pt x="48094" y="2336"/>
                  </a:lnTo>
                  <a:lnTo>
                    <a:pt x="47625" y="3454"/>
                  </a:lnTo>
                  <a:lnTo>
                    <a:pt x="47625" y="6083"/>
                  </a:lnTo>
                  <a:lnTo>
                    <a:pt x="48094" y="7200"/>
                  </a:lnTo>
                  <a:lnTo>
                    <a:pt x="49961" y="9067"/>
                  </a:lnTo>
                  <a:lnTo>
                    <a:pt x="51079" y="9525"/>
                  </a:lnTo>
                  <a:lnTo>
                    <a:pt x="53708" y="9525"/>
                  </a:lnTo>
                  <a:lnTo>
                    <a:pt x="54825" y="9067"/>
                  </a:lnTo>
                  <a:lnTo>
                    <a:pt x="56692" y="7200"/>
                  </a:lnTo>
                  <a:lnTo>
                    <a:pt x="57150" y="6083"/>
                  </a:lnTo>
                  <a:lnTo>
                    <a:pt x="57150" y="345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11864974" y="5551586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40%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549894" y="4800599"/>
            <a:ext cx="4237355" cy="1673225"/>
            <a:chOff x="7549894" y="4800599"/>
            <a:chExt cx="4237355" cy="1673225"/>
          </a:xfrm>
        </p:grpSpPr>
        <p:sp>
          <p:nvSpPr>
            <p:cNvPr id="109" name="object 109"/>
            <p:cNvSpPr/>
            <p:nvPr/>
          </p:nvSpPr>
          <p:spPr>
            <a:xfrm>
              <a:off x="11730037" y="4800599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>
                  <a:moveTo>
                    <a:pt x="53702" y="9524"/>
                  </a:moveTo>
                  <a:lnTo>
                    <a:pt x="51072" y="9524"/>
                  </a:lnTo>
                  <a:lnTo>
                    <a:pt x="49949" y="9060"/>
                  </a:lnTo>
                  <a:lnTo>
                    <a:pt x="48089" y="7200"/>
                  </a:lnTo>
                  <a:lnTo>
                    <a:pt x="47624" y="6077"/>
                  </a:lnTo>
                  <a:lnTo>
                    <a:pt x="47624" y="3447"/>
                  </a:lnTo>
                  <a:lnTo>
                    <a:pt x="48089" y="2324"/>
                  </a:lnTo>
                  <a:lnTo>
                    <a:pt x="49949" y="464"/>
                  </a:lnTo>
                  <a:lnTo>
                    <a:pt x="51072" y="0"/>
                  </a:lnTo>
                  <a:lnTo>
                    <a:pt x="53702" y="0"/>
                  </a:lnTo>
                  <a:lnTo>
                    <a:pt x="54825" y="464"/>
                  </a:lnTo>
                  <a:lnTo>
                    <a:pt x="56685" y="2324"/>
                  </a:lnTo>
                  <a:lnTo>
                    <a:pt x="57149" y="3447"/>
                  </a:lnTo>
                  <a:lnTo>
                    <a:pt x="57149" y="6077"/>
                  </a:lnTo>
                  <a:lnTo>
                    <a:pt x="56685" y="7200"/>
                  </a:lnTo>
                  <a:lnTo>
                    <a:pt x="54825" y="9060"/>
                  </a:lnTo>
                  <a:lnTo>
                    <a:pt x="53702" y="9524"/>
                  </a:lnTo>
                  <a:close/>
                </a:path>
                <a:path w="57150" h="9525">
                  <a:moveTo>
                    <a:pt x="6077" y="9524"/>
                  </a:moveTo>
                  <a:lnTo>
                    <a:pt x="3447" y="9524"/>
                  </a:lnTo>
                  <a:lnTo>
                    <a:pt x="2324" y="9060"/>
                  </a:lnTo>
                  <a:lnTo>
                    <a:pt x="464" y="7200"/>
                  </a:lnTo>
                  <a:lnTo>
                    <a:pt x="0" y="6077"/>
                  </a:lnTo>
                  <a:lnTo>
                    <a:pt x="0" y="3447"/>
                  </a:lnTo>
                  <a:lnTo>
                    <a:pt x="464" y="2324"/>
                  </a:lnTo>
                  <a:lnTo>
                    <a:pt x="2324" y="464"/>
                  </a:lnTo>
                  <a:lnTo>
                    <a:pt x="3447" y="0"/>
                  </a:lnTo>
                  <a:lnTo>
                    <a:pt x="6077" y="0"/>
                  </a:lnTo>
                  <a:lnTo>
                    <a:pt x="7200" y="464"/>
                  </a:lnTo>
                  <a:lnTo>
                    <a:pt x="9060" y="2324"/>
                  </a:lnTo>
                  <a:lnTo>
                    <a:pt x="9525" y="3447"/>
                  </a:lnTo>
                  <a:lnTo>
                    <a:pt x="9525" y="6077"/>
                  </a:lnTo>
                  <a:lnTo>
                    <a:pt x="9060" y="7200"/>
                  </a:lnTo>
                  <a:lnTo>
                    <a:pt x="7200" y="9060"/>
                  </a:lnTo>
                  <a:lnTo>
                    <a:pt x="6077" y="9524"/>
                  </a:lnTo>
                  <a:close/>
                </a:path>
              </a:pathLst>
            </a:custGeom>
            <a:solidFill>
              <a:srgbClr val="C7C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643127" y="5045773"/>
              <a:ext cx="3491865" cy="1428115"/>
            </a:xfrm>
            <a:custGeom>
              <a:avLst/>
              <a:gdLst/>
              <a:ahLst/>
              <a:cxnLst/>
              <a:rect l="l" t="t" r="r" b="b"/>
              <a:pathLst>
                <a:path w="3491865" h="1428114">
                  <a:moveTo>
                    <a:pt x="307428" y="0"/>
                  </a:moveTo>
                  <a:lnTo>
                    <a:pt x="0" y="0"/>
                  </a:lnTo>
                  <a:lnTo>
                    <a:pt x="0" y="1428051"/>
                  </a:lnTo>
                  <a:lnTo>
                    <a:pt x="307428" y="1428051"/>
                  </a:lnTo>
                  <a:lnTo>
                    <a:pt x="307428" y="0"/>
                  </a:lnTo>
                  <a:close/>
                </a:path>
                <a:path w="3491865" h="1428114">
                  <a:moveTo>
                    <a:pt x="1103439" y="934834"/>
                  </a:moveTo>
                  <a:lnTo>
                    <a:pt x="796010" y="934834"/>
                  </a:lnTo>
                  <a:lnTo>
                    <a:pt x="796010" y="1428051"/>
                  </a:lnTo>
                  <a:lnTo>
                    <a:pt x="1103439" y="1428051"/>
                  </a:lnTo>
                  <a:lnTo>
                    <a:pt x="1103439" y="934834"/>
                  </a:lnTo>
                  <a:close/>
                </a:path>
                <a:path w="3491865" h="1428114">
                  <a:moveTo>
                    <a:pt x="1899462" y="806399"/>
                  </a:moveTo>
                  <a:lnTo>
                    <a:pt x="1592033" y="806399"/>
                  </a:lnTo>
                  <a:lnTo>
                    <a:pt x="1592033" y="1428051"/>
                  </a:lnTo>
                  <a:lnTo>
                    <a:pt x="1899462" y="1428051"/>
                  </a:lnTo>
                  <a:lnTo>
                    <a:pt x="1899462" y="806399"/>
                  </a:lnTo>
                  <a:close/>
                </a:path>
                <a:path w="3491865" h="1428114">
                  <a:moveTo>
                    <a:pt x="2695473" y="635660"/>
                  </a:moveTo>
                  <a:lnTo>
                    <a:pt x="2388057" y="635660"/>
                  </a:lnTo>
                  <a:lnTo>
                    <a:pt x="2388057" y="1428051"/>
                  </a:lnTo>
                  <a:lnTo>
                    <a:pt x="2695473" y="1428051"/>
                  </a:lnTo>
                  <a:lnTo>
                    <a:pt x="2695473" y="635660"/>
                  </a:lnTo>
                  <a:close/>
                </a:path>
                <a:path w="3491865" h="1428114">
                  <a:moveTo>
                    <a:pt x="3491496" y="1055484"/>
                  </a:moveTo>
                  <a:lnTo>
                    <a:pt x="3184067" y="1055484"/>
                  </a:lnTo>
                  <a:lnTo>
                    <a:pt x="3184067" y="1428051"/>
                  </a:lnTo>
                  <a:lnTo>
                    <a:pt x="3491496" y="1428051"/>
                  </a:lnTo>
                  <a:lnTo>
                    <a:pt x="3491496" y="1055484"/>
                  </a:lnTo>
                  <a:close/>
                </a:path>
              </a:pathLst>
            </a:custGeom>
            <a:solidFill>
              <a:srgbClr val="124A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950556" y="5744908"/>
              <a:ext cx="3491865" cy="728980"/>
            </a:xfrm>
            <a:custGeom>
              <a:avLst/>
              <a:gdLst/>
              <a:ahLst/>
              <a:cxnLst/>
              <a:rect l="l" t="t" r="r" b="b"/>
              <a:pathLst>
                <a:path w="3491865" h="728979">
                  <a:moveTo>
                    <a:pt x="307428" y="0"/>
                  </a:moveTo>
                  <a:lnTo>
                    <a:pt x="0" y="0"/>
                  </a:lnTo>
                  <a:lnTo>
                    <a:pt x="0" y="728916"/>
                  </a:lnTo>
                  <a:lnTo>
                    <a:pt x="307428" y="728916"/>
                  </a:lnTo>
                  <a:lnTo>
                    <a:pt x="307428" y="0"/>
                  </a:lnTo>
                  <a:close/>
                </a:path>
                <a:path w="3491865" h="728979">
                  <a:moveTo>
                    <a:pt x="1103439" y="502996"/>
                  </a:moveTo>
                  <a:lnTo>
                    <a:pt x="796010" y="502996"/>
                  </a:lnTo>
                  <a:lnTo>
                    <a:pt x="796010" y="728916"/>
                  </a:lnTo>
                  <a:lnTo>
                    <a:pt x="1103439" y="728916"/>
                  </a:lnTo>
                  <a:lnTo>
                    <a:pt x="1103439" y="502996"/>
                  </a:lnTo>
                  <a:close/>
                </a:path>
                <a:path w="3491865" h="728979">
                  <a:moveTo>
                    <a:pt x="1899462" y="467194"/>
                  </a:moveTo>
                  <a:lnTo>
                    <a:pt x="1592033" y="467194"/>
                  </a:lnTo>
                  <a:lnTo>
                    <a:pt x="1592033" y="728916"/>
                  </a:lnTo>
                  <a:lnTo>
                    <a:pt x="1899462" y="728916"/>
                  </a:lnTo>
                  <a:lnTo>
                    <a:pt x="1899462" y="467194"/>
                  </a:lnTo>
                  <a:close/>
                </a:path>
                <a:path w="3491865" h="728979">
                  <a:moveTo>
                    <a:pt x="2695473" y="465721"/>
                  </a:moveTo>
                  <a:lnTo>
                    <a:pt x="2388057" y="465721"/>
                  </a:lnTo>
                  <a:lnTo>
                    <a:pt x="2388057" y="728916"/>
                  </a:lnTo>
                  <a:lnTo>
                    <a:pt x="2695473" y="728916"/>
                  </a:lnTo>
                  <a:lnTo>
                    <a:pt x="2695473" y="465721"/>
                  </a:lnTo>
                  <a:close/>
                </a:path>
                <a:path w="3491865" h="728979">
                  <a:moveTo>
                    <a:pt x="3491496" y="620890"/>
                  </a:moveTo>
                  <a:lnTo>
                    <a:pt x="3184067" y="620890"/>
                  </a:lnTo>
                  <a:lnTo>
                    <a:pt x="3184067" y="728916"/>
                  </a:lnTo>
                  <a:lnTo>
                    <a:pt x="3491496" y="728916"/>
                  </a:lnTo>
                  <a:lnTo>
                    <a:pt x="3491496" y="620890"/>
                  </a:lnTo>
                  <a:close/>
                </a:path>
              </a:pathLst>
            </a:custGeom>
            <a:solidFill>
              <a:srgbClr val="6066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957747" y="5161515"/>
              <a:ext cx="3147695" cy="940435"/>
            </a:xfrm>
            <a:custGeom>
              <a:avLst/>
              <a:gdLst/>
              <a:ahLst/>
              <a:cxnLst/>
              <a:rect l="l" t="t" r="r" b="b"/>
              <a:pathLst>
                <a:path w="3147695" h="940435">
                  <a:moveTo>
                    <a:pt x="45917" y="40189"/>
                  </a:moveTo>
                  <a:lnTo>
                    <a:pt x="0" y="27550"/>
                  </a:lnTo>
                  <a:lnTo>
                    <a:pt x="7583" y="0"/>
                  </a:lnTo>
                  <a:lnTo>
                    <a:pt x="53500" y="12638"/>
                  </a:lnTo>
                  <a:lnTo>
                    <a:pt x="45917" y="40189"/>
                  </a:lnTo>
                  <a:close/>
                </a:path>
                <a:path w="3147695" h="940435">
                  <a:moveTo>
                    <a:pt x="137752" y="65466"/>
                  </a:moveTo>
                  <a:lnTo>
                    <a:pt x="91834" y="52827"/>
                  </a:lnTo>
                  <a:lnTo>
                    <a:pt x="99417" y="25277"/>
                  </a:lnTo>
                  <a:lnTo>
                    <a:pt x="145335" y="37915"/>
                  </a:lnTo>
                  <a:lnTo>
                    <a:pt x="137752" y="65466"/>
                  </a:lnTo>
                  <a:close/>
                </a:path>
                <a:path w="3147695" h="940435">
                  <a:moveTo>
                    <a:pt x="229586" y="90743"/>
                  </a:moveTo>
                  <a:lnTo>
                    <a:pt x="183669" y="78104"/>
                  </a:lnTo>
                  <a:lnTo>
                    <a:pt x="191252" y="50554"/>
                  </a:lnTo>
                  <a:lnTo>
                    <a:pt x="237170" y="63192"/>
                  </a:lnTo>
                  <a:lnTo>
                    <a:pt x="229586" y="90743"/>
                  </a:lnTo>
                  <a:close/>
                </a:path>
                <a:path w="3147695" h="940435">
                  <a:moveTo>
                    <a:pt x="321421" y="116020"/>
                  </a:moveTo>
                  <a:lnTo>
                    <a:pt x="275504" y="103381"/>
                  </a:lnTo>
                  <a:lnTo>
                    <a:pt x="283087" y="75831"/>
                  </a:lnTo>
                  <a:lnTo>
                    <a:pt x="329004" y="88470"/>
                  </a:lnTo>
                  <a:lnTo>
                    <a:pt x="321421" y="116020"/>
                  </a:lnTo>
                  <a:close/>
                </a:path>
                <a:path w="3147695" h="940435">
                  <a:moveTo>
                    <a:pt x="413256" y="141297"/>
                  </a:moveTo>
                  <a:lnTo>
                    <a:pt x="367339" y="128659"/>
                  </a:lnTo>
                  <a:lnTo>
                    <a:pt x="374922" y="101108"/>
                  </a:lnTo>
                  <a:lnTo>
                    <a:pt x="420839" y="113747"/>
                  </a:lnTo>
                  <a:lnTo>
                    <a:pt x="413256" y="141297"/>
                  </a:lnTo>
                  <a:close/>
                </a:path>
                <a:path w="3147695" h="940435">
                  <a:moveTo>
                    <a:pt x="505091" y="166574"/>
                  </a:moveTo>
                  <a:lnTo>
                    <a:pt x="459173" y="153936"/>
                  </a:lnTo>
                  <a:lnTo>
                    <a:pt x="466757" y="126385"/>
                  </a:lnTo>
                  <a:lnTo>
                    <a:pt x="512674" y="139024"/>
                  </a:lnTo>
                  <a:lnTo>
                    <a:pt x="505091" y="166574"/>
                  </a:lnTo>
                  <a:close/>
                </a:path>
                <a:path w="3147695" h="940435">
                  <a:moveTo>
                    <a:pt x="596926" y="191851"/>
                  </a:moveTo>
                  <a:lnTo>
                    <a:pt x="551008" y="179213"/>
                  </a:lnTo>
                  <a:lnTo>
                    <a:pt x="558591" y="151663"/>
                  </a:lnTo>
                  <a:lnTo>
                    <a:pt x="604509" y="164301"/>
                  </a:lnTo>
                  <a:lnTo>
                    <a:pt x="596926" y="191851"/>
                  </a:lnTo>
                  <a:close/>
                </a:path>
                <a:path w="3147695" h="940435">
                  <a:moveTo>
                    <a:pt x="688760" y="217129"/>
                  </a:moveTo>
                  <a:lnTo>
                    <a:pt x="642843" y="204490"/>
                  </a:lnTo>
                  <a:lnTo>
                    <a:pt x="650426" y="176940"/>
                  </a:lnTo>
                  <a:lnTo>
                    <a:pt x="696343" y="189578"/>
                  </a:lnTo>
                  <a:lnTo>
                    <a:pt x="688760" y="217129"/>
                  </a:lnTo>
                  <a:close/>
                </a:path>
                <a:path w="3147695" h="940435">
                  <a:moveTo>
                    <a:pt x="780595" y="242406"/>
                  </a:moveTo>
                  <a:lnTo>
                    <a:pt x="734678" y="229767"/>
                  </a:lnTo>
                  <a:lnTo>
                    <a:pt x="742261" y="202217"/>
                  </a:lnTo>
                  <a:lnTo>
                    <a:pt x="788178" y="214855"/>
                  </a:lnTo>
                  <a:lnTo>
                    <a:pt x="780595" y="242406"/>
                  </a:lnTo>
                  <a:close/>
                </a:path>
                <a:path w="3147695" h="940435">
                  <a:moveTo>
                    <a:pt x="874875" y="262037"/>
                  </a:moveTo>
                  <a:lnTo>
                    <a:pt x="828127" y="252941"/>
                  </a:lnTo>
                  <a:lnTo>
                    <a:pt x="833585" y="224892"/>
                  </a:lnTo>
                  <a:lnTo>
                    <a:pt x="880333" y="233988"/>
                  </a:lnTo>
                  <a:lnTo>
                    <a:pt x="874875" y="262037"/>
                  </a:lnTo>
                  <a:close/>
                </a:path>
                <a:path w="3147695" h="940435">
                  <a:moveTo>
                    <a:pt x="968372" y="280229"/>
                  </a:moveTo>
                  <a:lnTo>
                    <a:pt x="921624" y="271133"/>
                  </a:lnTo>
                  <a:lnTo>
                    <a:pt x="927081" y="243084"/>
                  </a:lnTo>
                  <a:lnTo>
                    <a:pt x="973830" y="252180"/>
                  </a:lnTo>
                  <a:lnTo>
                    <a:pt x="968372" y="280229"/>
                  </a:lnTo>
                  <a:close/>
                </a:path>
                <a:path w="3147695" h="940435">
                  <a:moveTo>
                    <a:pt x="1061869" y="298421"/>
                  </a:moveTo>
                  <a:lnTo>
                    <a:pt x="1015120" y="289325"/>
                  </a:lnTo>
                  <a:lnTo>
                    <a:pt x="1020578" y="261276"/>
                  </a:lnTo>
                  <a:lnTo>
                    <a:pt x="1067326" y="270372"/>
                  </a:lnTo>
                  <a:lnTo>
                    <a:pt x="1061869" y="298421"/>
                  </a:lnTo>
                  <a:close/>
                </a:path>
                <a:path w="3147695" h="940435">
                  <a:moveTo>
                    <a:pt x="1155365" y="316613"/>
                  </a:moveTo>
                  <a:lnTo>
                    <a:pt x="1108617" y="307517"/>
                  </a:lnTo>
                  <a:lnTo>
                    <a:pt x="1114074" y="279468"/>
                  </a:lnTo>
                  <a:lnTo>
                    <a:pt x="1160823" y="288564"/>
                  </a:lnTo>
                  <a:lnTo>
                    <a:pt x="1155365" y="316613"/>
                  </a:lnTo>
                  <a:close/>
                </a:path>
                <a:path w="3147695" h="940435">
                  <a:moveTo>
                    <a:pt x="1248862" y="334804"/>
                  </a:moveTo>
                  <a:lnTo>
                    <a:pt x="1202114" y="325709"/>
                  </a:lnTo>
                  <a:lnTo>
                    <a:pt x="1207571" y="297660"/>
                  </a:lnTo>
                  <a:lnTo>
                    <a:pt x="1254319" y="306755"/>
                  </a:lnTo>
                  <a:lnTo>
                    <a:pt x="1248862" y="334804"/>
                  </a:lnTo>
                  <a:close/>
                </a:path>
                <a:path w="3147695" h="940435">
                  <a:moveTo>
                    <a:pt x="1342358" y="352996"/>
                  </a:moveTo>
                  <a:lnTo>
                    <a:pt x="1295610" y="343900"/>
                  </a:lnTo>
                  <a:lnTo>
                    <a:pt x="1301068" y="315851"/>
                  </a:lnTo>
                  <a:lnTo>
                    <a:pt x="1347816" y="324947"/>
                  </a:lnTo>
                  <a:lnTo>
                    <a:pt x="1342358" y="352996"/>
                  </a:lnTo>
                  <a:close/>
                </a:path>
                <a:path w="3147695" h="940435">
                  <a:moveTo>
                    <a:pt x="1435855" y="371188"/>
                  </a:moveTo>
                  <a:lnTo>
                    <a:pt x="1389107" y="362092"/>
                  </a:lnTo>
                  <a:lnTo>
                    <a:pt x="1394564" y="334043"/>
                  </a:lnTo>
                  <a:lnTo>
                    <a:pt x="1441313" y="343139"/>
                  </a:lnTo>
                  <a:lnTo>
                    <a:pt x="1435855" y="371188"/>
                  </a:lnTo>
                  <a:close/>
                </a:path>
                <a:path w="3147695" h="940435">
                  <a:moveTo>
                    <a:pt x="1529352" y="389380"/>
                  </a:moveTo>
                  <a:lnTo>
                    <a:pt x="1482603" y="380284"/>
                  </a:lnTo>
                  <a:lnTo>
                    <a:pt x="1488061" y="352235"/>
                  </a:lnTo>
                  <a:lnTo>
                    <a:pt x="1534809" y="361331"/>
                  </a:lnTo>
                  <a:lnTo>
                    <a:pt x="1529352" y="389380"/>
                  </a:lnTo>
                  <a:close/>
                </a:path>
                <a:path w="3147695" h="940435">
                  <a:moveTo>
                    <a:pt x="1591373" y="401448"/>
                  </a:moveTo>
                  <a:lnTo>
                    <a:pt x="1576100" y="398476"/>
                  </a:lnTo>
                  <a:lnTo>
                    <a:pt x="1581558" y="370427"/>
                  </a:lnTo>
                  <a:lnTo>
                    <a:pt x="1599705" y="373958"/>
                  </a:lnTo>
                  <a:lnTo>
                    <a:pt x="1600811" y="374318"/>
                  </a:lnTo>
                  <a:lnTo>
                    <a:pt x="1629334" y="387637"/>
                  </a:lnTo>
                  <a:lnTo>
                    <a:pt x="1595827" y="387759"/>
                  </a:lnTo>
                  <a:lnTo>
                    <a:pt x="1589782" y="400705"/>
                  </a:lnTo>
                  <a:lnTo>
                    <a:pt x="1591373" y="401448"/>
                  </a:lnTo>
                  <a:close/>
                </a:path>
                <a:path w="3147695" h="940435">
                  <a:moveTo>
                    <a:pt x="1593098" y="401783"/>
                  </a:moveTo>
                  <a:lnTo>
                    <a:pt x="1591373" y="401448"/>
                  </a:lnTo>
                  <a:lnTo>
                    <a:pt x="1589782" y="400705"/>
                  </a:lnTo>
                  <a:lnTo>
                    <a:pt x="1595827" y="387759"/>
                  </a:lnTo>
                  <a:lnTo>
                    <a:pt x="1593098" y="401783"/>
                  </a:lnTo>
                  <a:close/>
                </a:path>
                <a:path w="3147695" h="940435">
                  <a:moveTo>
                    <a:pt x="1622728" y="401783"/>
                  </a:moveTo>
                  <a:lnTo>
                    <a:pt x="1593098" y="401783"/>
                  </a:lnTo>
                  <a:lnTo>
                    <a:pt x="1595827" y="387759"/>
                  </a:lnTo>
                  <a:lnTo>
                    <a:pt x="1629277" y="387759"/>
                  </a:lnTo>
                  <a:lnTo>
                    <a:pt x="1622728" y="401783"/>
                  </a:lnTo>
                  <a:close/>
                </a:path>
                <a:path w="3147695" h="940435">
                  <a:moveTo>
                    <a:pt x="1617243" y="413528"/>
                  </a:moveTo>
                  <a:lnTo>
                    <a:pt x="1591373" y="401448"/>
                  </a:lnTo>
                  <a:lnTo>
                    <a:pt x="1593098" y="401783"/>
                  </a:lnTo>
                  <a:lnTo>
                    <a:pt x="1622728" y="401783"/>
                  </a:lnTo>
                  <a:lnTo>
                    <a:pt x="1617243" y="413528"/>
                  </a:lnTo>
                  <a:close/>
                </a:path>
                <a:path w="3147695" h="940435">
                  <a:moveTo>
                    <a:pt x="1703548" y="453828"/>
                  </a:moveTo>
                  <a:lnTo>
                    <a:pt x="1660396" y="433678"/>
                  </a:lnTo>
                  <a:lnTo>
                    <a:pt x="1672486" y="407787"/>
                  </a:lnTo>
                  <a:lnTo>
                    <a:pt x="1715638" y="427937"/>
                  </a:lnTo>
                  <a:lnTo>
                    <a:pt x="1703548" y="453828"/>
                  </a:lnTo>
                  <a:close/>
                </a:path>
                <a:path w="3147695" h="940435">
                  <a:moveTo>
                    <a:pt x="1789852" y="494129"/>
                  </a:moveTo>
                  <a:lnTo>
                    <a:pt x="1746700" y="473979"/>
                  </a:lnTo>
                  <a:lnTo>
                    <a:pt x="1758790" y="448087"/>
                  </a:lnTo>
                  <a:lnTo>
                    <a:pt x="1801942" y="468237"/>
                  </a:lnTo>
                  <a:lnTo>
                    <a:pt x="1789852" y="494129"/>
                  </a:lnTo>
                  <a:close/>
                </a:path>
                <a:path w="3147695" h="940435">
                  <a:moveTo>
                    <a:pt x="1876157" y="534429"/>
                  </a:moveTo>
                  <a:lnTo>
                    <a:pt x="1833004" y="514279"/>
                  </a:lnTo>
                  <a:lnTo>
                    <a:pt x="1845094" y="488388"/>
                  </a:lnTo>
                  <a:lnTo>
                    <a:pt x="1888247" y="508538"/>
                  </a:lnTo>
                  <a:lnTo>
                    <a:pt x="1876157" y="534429"/>
                  </a:lnTo>
                  <a:close/>
                </a:path>
                <a:path w="3147695" h="940435">
                  <a:moveTo>
                    <a:pt x="1962461" y="574730"/>
                  </a:moveTo>
                  <a:lnTo>
                    <a:pt x="1919309" y="554579"/>
                  </a:lnTo>
                  <a:lnTo>
                    <a:pt x="1931399" y="528688"/>
                  </a:lnTo>
                  <a:lnTo>
                    <a:pt x="1974551" y="548838"/>
                  </a:lnTo>
                  <a:lnTo>
                    <a:pt x="1962461" y="574730"/>
                  </a:lnTo>
                  <a:close/>
                </a:path>
                <a:path w="3147695" h="940435">
                  <a:moveTo>
                    <a:pt x="2048765" y="615030"/>
                  </a:moveTo>
                  <a:lnTo>
                    <a:pt x="2005613" y="594880"/>
                  </a:lnTo>
                  <a:lnTo>
                    <a:pt x="2017703" y="568988"/>
                  </a:lnTo>
                  <a:lnTo>
                    <a:pt x="2060855" y="589139"/>
                  </a:lnTo>
                  <a:lnTo>
                    <a:pt x="2048765" y="615030"/>
                  </a:lnTo>
                  <a:close/>
                </a:path>
                <a:path w="3147695" h="940435">
                  <a:moveTo>
                    <a:pt x="2135070" y="655330"/>
                  </a:moveTo>
                  <a:lnTo>
                    <a:pt x="2091918" y="635180"/>
                  </a:lnTo>
                  <a:lnTo>
                    <a:pt x="2104008" y="609289"/>
                  </a:lnTo>
                  <a:lnTo>
                    <a:pt x="2147160" y="629439"/>
                  </a:lnTo>
                  <a:lnTo>
                    <a:pt x="2135070" y="655330"/>
                  </a:lnTo>
                  <a:close/>
                </a:path>
                <a:path w="3147695" h="940435">
                  <a:moveTo>
                    <a:pt x="2221374" y="695631"/>
                  </a:moveTo>
                  <a:lnTo>
                    <a:pt x="2178222" y="675480"/>
                  </a:lnTo>
                  <a:lnTo>
                    <a:pt x="2190312" y="649589"/>
                  </a:lnTo>
                  <a:lnTo>
                    <a:pt x="2233464" y="669739"/>
                  </a:lnTo>
                  <a:lnTo>
                    <a:pt x="2221374" y="695631"/>
                  </a:lnTo>
                  <a:close/>
                </a:path>
                <a:path w="3147695" h="940435">
                  <a:moveTo>
                    <a:pt x="2307679" y="735931"/>
                  </a:moveTo>
                  <a:lnTo>
                    <a:pt x="2264526" y="715781"/>
                  </a:lnTo>
                  <a:lnTo>
                    <a:pt x="2276616" y="689889"/>
                  </a:lnTo>
                  <a:lnTo>
                    <a:pt x="2319769" y="710040"/>
                  </a:lnTo>
                  <a:lnTo>
                    <a:pt x="2307679" y="735931"/>
                  </a:lnTo>
                  <a:close/>
                </a:path>
                <a:path w="3147695" h="940435">
                  <a:moveTo>
                    <a:pt x="2397569" y="775368"/>
                  </a:moveTo>
                  <a:lnTo>
                    <a:pt x="2387731" y="773187"/>
                  </a:lnTo>
                  <a:lnTo>
                    <a:pt x="2386747" y="772853"/>
                  </a:lnTo>
                  <a:lnTo>
                    <a:pt x="2350831" y="756081"/>
                  </a:lnTo>
                  <a:lnTo>
                    <a:pt x="2362921" y="730190"/>
                  </a:lnTo>
                  <a:lnTo>
                    <a:pt x="2395741" y="745516"/>
                  </a:lnTo>
                  <a:lnTo>
                    <a:pt x="2394937" y="745516"/>
                  </a:lnTo>
                  <a:lnTo>
                    <a:pt x="2391845" y="759464"/>
                  </a:lnTo>
                  <a:lnTo>
                    <a:pt x="2401095" y="759464"/>
                  </a:lnTo>
                  <a:lnTo>
                    <a:pt x="2397569" y="775368"/>
                  </a:lnTo>
                  <a:close/>
                </a:path>
                <a:path w="3147695" h="940435">
                  <a:moveTo>
                    <a:pt x="2391845" y="759464"/>
                  </a:moveTo>
                  <a:lnTo>
                    <a:pt x="2394937" y="745516"/>
                  </a:lnTo>
                  <a:lnTo>
                    <a:pt x="2396468" y="745855"/>
                  </a:lnTo>
                  <a:lnTo>
                    <a:pt x="2397890" y="746519"/>
                  </a:lnTo>
                  <a:lnTo>
                    <a:pt x="2391845" y="759464"/>
                  </a:lnTo>
                  <a:close/>
                </a:path>
                <a:path w="3147695" h="940435">
                  <a:moveTo>
                    <a:pt x="2396468" y="745855"/>
                  </a:moveTo>
                  <a:lnTo>
                    <a:pt x="2394937" y="745516"/>
                  </a:lnTo>
                  <a:lnTo>
                    <a:pt x="2395741" y="745516"/>
                  </a:lnTo>
                  <a:lnTo>
                    <a:pt x="2396468" y="745855"/>
                  </a:lnTo>
                  <a:close/>
                </a:path>
                <a:path w="3147695" h="940435">
                  <a:moveTo>
                    <a:pt x="2401095" y="759464"/>
                  </a:moveTo>
                  <a:lnTo>
                    <a:pt x="2391845" y="759464"/>
                  </a:lnTo>
                  <a:lnTo>
                    <a:pt x="2397890" y="746519"/>
                  </a:lnTo>
                  <a:lnTo>
                    <a:pt x="2396468" y="745855"/>
                  </a:lnTo>
                  <a:lnTo>
                    <a:pt x="2403754" y="747470"/>
                  </a:lnTo>
                  <a:lnTo>
                    <a:pt x="2401095" y="759464"/>
                  </a:lnTo>
                  <a:close/>
                </a:path>
                <a:path w="3147695" h="940435">
                  <a:moveTo>
                    <a:pt x="2490562" y="795985"/>
                  </a:moveTo>
                  <a:lnTo>
                    <a:pt x="2444065" y="785676"/>
                  </a:lnTo>
                  <a:lnTo>
                    <a:pt x="2450250" y="757779"/>
                  </a:lnTo>
                  <a:lnTo>
                    <a:pt x="2496747" y="768087"/>
                  </a:lnTo>
                  <a:lnTo>
                    <a:pt x="2490562" y="795985"/>
                  </a:lnTo>
                  <a:close/>
                </a:path>
                <a:path w="3147695" h="940435">
                  <a:moveTo>
                    <a:pt x="2583554" y="816601"/>
                  </a:moveTo>
                  <a:lnTo>
                    <a:pt x="2537058" y="806293"/>
                  </a:lnTo>
                  <a:lnTo>
                    <a:pt x="2543243" y="778395"/>
                  </a:lnTo>
                  <a:lnTo>
                    <a:pt x="2589739" y="788704"/>
                  </a:lnTo>
                  <a:lnTo>
                    <a:pt x="2583554" y="816601"/>
                  </a:lnTo>
                  <a:close/>
                </a:path>
                <a:path w="3147695" h="940435">
                  <a:moveTo>
                    <a:pt x="2676546" y="837218"/>
                  </a:moveTo>
                  <a:lnTo>
                    <a:pt x="2630050" y="826910"/>
                  </a:lnTo>
                  <a:lnTo>
                    <a:pt x="2636235" y="799012"/>
                  </a:lnTo>
                  <a:lnTo>
                    <a:pt x="2682731" y="809320"/>
                  </a:lnTo>
                  <a:lnTo>
                    <a:pt x="2676546" y="837218"/>
                  </a:lnTo>
                  <a:close/>
                </a:path>
                <a:path w="3147695" h="940435">
                  <a:moveTo>
                    <a:pt x="2769538" y="857834"/>
                  </a:moveTo>
                  <a:lnTo>
                    <a:pt x="2723042" y="847526"/>
                  </a:lnTo>
                  <a:lnTo>
                    <a:pt x="2729227" y="819629"/>
                  </a:lnTo>
                  <a:lnTo>
                    <a:pt x="2775723" y="829937"/>
                  </a:lnTo>
                  <a:lnTo>
                    <a:pt x="2769538" y="857834"/>
                  </a:lnTo>
                  <a:close/>
                </a:path>
                <a:path w="3147695" h="940435">
                  <a:moveTo>
                    <a:pt x="2862530" y="878451"/>
                  </a:moveTo>
                  <a:lnTo>
                    <a:pt x="2816034" y="868143"/>
                  </a:lnTo>
                  <a:lnTo>
                    <a:pt x="2822219" y="840245"/>
                  </a:lnTo>
                  <a:lnTo>
                    <a:pt x="2868715" y="850553"/>
                  </a:lnTo>
                  <a:lnTo>
                    <a:pt x="2862530" y="878451"/>
                  </a:lnTo>
                  <a:close/>
                </a:path>
                <a:path w="3147695" h="940435">
                  <a:moveTo>
                    <a:pt x="2955522" y="899068"/>
                  </a:moveTo>
                  <a:lnTo>
                    <a:pt x="2909026" y="888759"/>
                  </a:lnTo>
                  <a:lnTo>
                    <a:pt x="2915211" y="860862"/>
                  </a:lnTo>
                  <a:lnTo>
                    <a:pt x="2961707" y="871170"/>
                  </a:lnTo>
                  <a:lnTo>
                    <a:pt x="2955522" y="899068"/>
                  </a:lnTo>
                  <a:close/>
                </a:path>
                <a:path w="3147695" h="940435">
                  <a:moveTo>
                    <a:pt x="3048514" y="919684"/>
                  </a:moveTo>
                  <a:lnTo>
                    <a:pt x="3002018" y="909376"/>
                  </a:lnTo>
                  <a:lnTo>
                    <a:pt x="3008203" y="881478"/>
                  </a:lnTo>
                  <a:lnTo>
                    <a:pt x="3054699" y="891787"/>
                  </a:lnTo>
                  <a:lnTo>
                    <a:pt x="3048514" y="919684"/>
                  </a:lnTo>
                  <a:close/>
                </a:path>
                <a:path w="3147695" h="940435">
                  <a:moveTo>
                    <a:pt x="3141506" y="940301"/>
                  </a:moveTo>
                  <a:lnTo>
                    <a:pt x="3095010" y="929992"/>
                  </a:lnTo>
                  <a:lnTo>
                    <a:pt x="3101195" y="902095"/>
                  </a:lnTo>
                  <a:lnTo>
                    <a:pt x="3147691" y="912403"/>
                  </a:lnTo>
                  <a:lnTo>
                    <a:pt x="3141506" y="940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1851" y="5135603"/>
              <a:ext cx="79374" cy="7937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7870" y="5354703"/>
              <a:ext cx="79374" cy="7937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3887" y="5509587"/>
              <a:ext cx="79374" cy="7937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09904" y="5881292"/>
              <a:ext cx="79374" cy="7937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05922" y="6057772"/>
              <a:ext cx="79374" cy="79374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7549894" y="4805735"/>
              <a:ext cx="494030" cy="182880"/>
            </a:xfrm>
            <a:custGeom>
              <a:avLst/>
              <a:gdLst/>
              <a:ahLst/>
              <a:cxnLst/>
              <a:rect l="l" t="t" r="r" b="b"/>
              <a:pathLst>
                <a:path w="494029" h="182879">
                  <a:moveTo>
                    <a:pt x="460857" y="182879"/>
                  </a:moveTo>
                  <a:lnTo>
                    <a:pt x="33047" y="182879"/>
                  </a:lnTo>
                  <a:lnTo>
                    <a:pt x="28187" y="181913"/>
                  </a:lnTo>
                  <a:lnTo>
                    <a:pt x="966" y="154692"/>
                  </a:lnTo>
                  <a:lnTo>
                    <a:pt x="0" y="149832"/>
                  </a:lnTo>
                  <a:lnTo>
                    <a:pt x="0" y="33047"/>
                  </a:lnTo>
                  <a:lnTo>
                    <a:pt x="28187" y="966"/>
                  </a:lnTo>
                  <a:lnTo>
                    <a:pt x="38099" y="0"/>
                  </a:lnTo>
                  <a:lnTo>
                    <a:pt x="460857" y="0"/>
                  </a:lnTo>
                  <a:lnTo>
                    <a:pt x="492937" y="28187"/>
                  </a:lnTo>
                  <a:lnTo>
                    <a:pt x="493904" y="33047"/>
                  </a:lnTo>
                  <a:lnTo>
                    <a:pt x="493904" y="149832"/>
                  </a:lnTo>
                  <a:lnTo>
                    <a:pt x="465717" y="181913"/>
                  </a:lnTo>
                  <a:lnTo>
                    <a:pt x="460857" y="182879"/>
                  </a:lnTo>
                  <a:close/>
                </a:path>
              </a:pathLst>
            </a:custGeom>
            <a:solidFill>
              <a:srgbClr val="606675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11864974" y="4714974"/>
            <a:ext cx="242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60%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678120" y="6558250"/>
            <a:ext cx="567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Salaried IT  Employees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8461636" y="6573490"/>
            <a:ext cx="591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Freelancers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181008" y="6558250"/>
            <a:ext cx="745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 marR="5080" indent="-89535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Salaried Other  Employees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10123026" y="6558250"/>
            <a:ext cx="453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 marR="5080" indent="-23495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Business  Owners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0819924" y="6558250"/>
            <a:ext cx="651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 marR="5080" indent="-42545">
              <a:lnSpc>
                <a:spcPct val="1111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Government  Employees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613439" y="4810210"/>
            <a:ext cx="367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1C233"/>
                </a:solidFill>
                <a:latin typeface="Segoe UI"/>
                <a:cs typeface="Segoe UI"/>
              </a:rPr>
              <a:t>0.48bn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8345911" y="5740569"/>
            <a:ext cx="494030" cy="182880"/>
          </a:xfrm>
          <a:custGeom>
            <a:avLst/>
            <a:gdLst/>
            <a:ahLst/>
            <a:cxnLst/>
            <a:rect l="l" t="t" r="r" b="b"/>
            <a:pathLst>
              <a:path w="494029" h="182879">
                <a:moveTo>
                  <a:pt x="46085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60857" y="0"/>
                </a:lnTo>
                <a:lnTo>
                  <a:pt x="492937" y="28187"/>
                </a:lnTo>
                <a:lnTo>
                  <a:pt x="493904" y="33047"/>
                </a:lnTo>
                <a:lnTo>
                  <a:pt x="493904" y="149832"/>
                </a:lnTo>
                <a:lnTo>
                  <a:pt x="465717" y="181913"/>
                </a:lnTo>
                <a:lnTo>
                  <a:pt x="460857" y="182879"/>
                </a:lnTo>
                <a:close/>
              </a:path>
            </a:pathLst>
          </a:custGeom>
          <a:solidFill>
            <a:srgbClr val="606675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8409458" y="5745044"/>
            <a:ext cx="367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1C233"/>
                </a:solidFill>
                <a:latin typeface="Segoe UI"/>
                <a:cs typeface="Segoe UI"/>
              </a:rPr>
              <a:t>0.16bn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9141928" y="5612141"/>
            <a:ext cx="494030" cy="182880"/>
          </a:xfrm>
          <a:custGeom>
            <a:avLst/>
            <a:gdLst/>
            <a:ahLst/>
            <a:cxnLst/>
            <a:rect l="l" t="t" r="r" b="b"/>
            <a:pathLst>
              <a:path w="494029" h="182879">
                <a:moveTo>
                  <a:pt x="46085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60857" y="0"/>
                </a:lnTo>
                <a:lnTo>
                  <a:pt x="492937" y="28187"/>
                </a:lnTo>
                <a:lnTo>
                  <a:pt x="493904" y="33047"/>
                </a:lnTo>
                <a:lnTo>
                  <a:pt x="493904" y="149832"/>
                </a:lnTo>
                <a:lnTo>
                  <a:pt x="465717" y="181913"/>
                </a:lnTo>
                <a:lnTo>
                  <a:pt x="460857" y="182879"/>
                </a:lnTo>
                <a:close/>
              </a:path>
            </a:pathLst>
          </a:custGeom>
          <a:solidFill>
            <a:srgbClr val="606675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9205475" y="5616615"/>
            <a:ext cx="367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1C233"/>
                </a:solidFill>
                <a:latin typeface="Segoe UI"/>
                <a:cs typeface="Segoe UI"/>
              </a:rPr>
              <a:t>0.21bn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9937946" y="5441397"/>
            <a:ext cx="494030" cy="182880"/>
          </a:xfrm>
          <a:custGeom>
            <a:avLst/>
            <a:gdLst/>
            <a:ahLst/>
            <a:cxnLst/>
            <a:rect l="l" t="t" r="r" b="b"/>
            <a:pathLst>
              <a:path w="494029" h="182879">
                <a:moveTo>
                  <a:pt x="46085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60857" y="0"/>
                </a:lnTo>
                <a:lnTo>
                  <a:pt x="492937" y="28187"/>
                </a:lnTo>
                <a:lnTo>
                  <a:pt x="493904" y="33047"/>
                </a:lnTo>
                <a:lnTo>
                  <a:pt x="493904" y="149832"/>
                </a:lnTo>
                <a:lnTo>
                  <a:pt x="465717" y="181913"/>
                </a:lnTo>
                <a:lnTo>
                  <a:pt x="460857" y="182879"/>
                </a:lnTo>
                <a:close/>
              </a:path>
            </a:pathLst>
          </a:custGeom>
          <a:solidFill>
            <a:srgbClr val="606675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10001493" y="5445872"/>
            <a:ext cx="367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1C233"/>
                </a:solidFill>
                <a:latin typeface="Segoe UI"/>
                <a:cs typeface="Segoe UI"/>
              </a:rPr>
              <a:t>0.26bn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10733964" y="5861226"/>
            <a:ext cx="494030" cy="182880"/>
          </a:xfrm>
          <a:custGeom>
            <a:avLst/>
            <a:gdLst/>
            <a:ahLst/>
            <a:cxnLst/>
            <a:rect l="l" t="t" r="r" b="b"/>
            <a:pathLst>
              <a:path w="494029" h="182879">
                <a:moveTo>
                  <a:pt x="46085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60857" y="0"/>
                </a:lnTo>
                <a:lnTo>
                  <a:pt x="492937" y="28187"/>
                </a:lnTo>
                <a:lnTo>
                  <a:pt x="493904" y="33047"/>
                </a:lnTo>
                <a:lnTo>
                  <a:pt x="493904" y="149832"/>
                </a:lnTo>
                <a:lnTo>
                  <a:pt x="465717" y="181913"/>
                </a:lnTo>
                <a:lnTo>
                  <a:pt x="460857" y="182879"/>
                </a:lnTo>
                <a:close/>
              </a:path>
            </a:pathLst>
          </a:custGeom>
          <a:solidFill>
            <a:srgbClr val="606675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10797510" y="5865701"/>
            <a:ext cx="367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1C233"/>
                </a:solidFill>
                <a:latin typeface="Segoe UI"/>
                <a:cs typeface="Segoe UI"/>
              </a:rPr>
              <a:t>0.12bn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7857320" y="5504875"/>
            <a:ext cx="494030" cy="182880"/>
          </a:xfrm>
          <a:custGeom>
            <a:avLst/>
            <a:gdLst/>
            <a:ahLst/>
            <a:cxnLst/>
            <a:rect l="l" t="t" r="r" b="b"/>
            <a:pathLst>
              <a:path w="494029" h="182879">
                <a:moveTo>
                  <a:pt x="46085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60857" y="0"/>
                </a:lnTo>
                <a:lnTo>
                  <a:pt x="492937" y="28187"/>
                </a:lnTo>
                <a:lnTo>
                  <a:pt x="493904" y="33047"/>
                </a:lnTo>
                <a:lnTo>
                  <a:pt x="493904" y="149832"/>
                </a:lnTo>
                <a:lnTo>
                  <a:pt x="465717" y="181913"/>
                </a:lnTo>
                <a:lnTo>
                  <a:pt x="460857" y="182879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7920866" y="5509350"/>
            <a:ext cx="367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0.24bn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8653339" y="6007873"/>
            <a:ext cx="494030" cy="182880"/>
          </a:xfrm>
          <a:custGeom>
            <a:avLst/>
            <a:gdLst/>
            <a:ahLst/>
            <a:cxnLst/>
            <a:rect l="l" t="t" r="r" b="b"/>
            <a:pathLst>
              <a:path w="494029" h="182879">
                <a:moveTo>
                  <a:pt x="46085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60857" y="0"/>
                </a:lnTo>
                <a:lnTo>
                  <a:pt x="492937" y="28187"/>
                </a:lnTo>
                <a:lnTo>
                  <a:pt x="493904" y="33047"/>
                </a:lnTo>
                <a:lnTo>
                  <a:pt x="493904" y="149832"/>
                </a:lnTo>
                <a:lnTo>
                  <a:pt x="465717" y="181913"/>
                </a:lnTo>
                <a:lnTo>
                  <a:pt x="460857" y="182879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8716885" y="6012348"/>
            <a:ext cx="367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0.08bn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9449356" y="5972064"/>
            <a:ext cx="494030" cy="182880"/>
          </a:xfrm>
          <a:custGeom>
            <a:avLst/>
            <a:gdLst/>
            <a:ahLst/>
            <a:cxnLst/>
            <a:rect l="l" t="t" r="r" b="b"/>
            <a:pathLst>
              <a:path w="494029" h="182879">
                <a:moveTo>
                  <a:pt x="46085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60857" y="0"/>
                </a:lnTo>
                <a:lnTo>
                  <a:pt x="492937" y="28187"/>
                </a:lnTo>
                <a:lnTo>
                  <a:pt x="493904" y="33047"/>
                </a:lnTo>
                <a:lnTo>
                  <a:pt x="493904" y="149832"/>
                </a:lnTo>
                <a:lnTo>
                  <a:pt x="465717" y="181913"/>
                </a:lnTo>
                <a:lnTo>
                  <a:pt x="460857" y="182879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9512903" y="5976539"/>
            <a:ext cx="367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0.09bn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10245373" y="5970589"/>
            <a:ext cx="494030" cy="182880"/>
          </a:xfrm>
          <a:custGeom>
            <a:avLst/>
            <a:gdLst/>
            <a:ahLst/>
            <a:cxnLst/>
            <a:rect l="l" t="t" r="r" b="b"/>
            <a:pathLst>
              <a:path w="494029" h="182879">
                <a:moveTo>
                  <a:pt x="46085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60857" y="0"/>
                </a:lnTo>
                <a:lnTo>
                  <a:pt x="492937" y="28187"/>
                </a:lnTo>
                <a:lnTo>
                  <a:pt x="493904" y="33047"/>
                </a:lnTo>
                <a:lnTo>
                  <a:pt x="493904" y="149832"/>
                </a:lnTo>
                <a:lnTo>
                  <a:pt x="465717" y="181913"/>
                </a:lnTo>
                <a:lnTo>
                  <a:pt x="460857" y="182879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10308920" y="5975064"/>
            <a:ext cx="3670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0.09bn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1041391" y="6125759"/>
            <a:ext cx="494030" cy="182880"/>
          </a:xfrm>
          <a:custGeom>
            <a:avLst/>
            <a:gdLst/>
            <a:ahLst/>
            <a:cxnLst/>
            <a:rect l="l" t="t" r="r" b="b"/>
            <a:pathLst>
              <a:path w="494029" h="182879">
                <a:moveTo>
                  <a:pt x="460857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60857" y="0"/>
                </a:lnTo>
                <a:lnTo>
                  <a:pt x="492937" y="28187"/>
                </a:lnTo>
                <a:lnTo>
                  <a:pt x="493904" y="33047"/>
                </a:lnTo>
                <a:lnTo>
                  <a:pt x="493904" y="149832"/>
                </a:lnTo>
                <a:lnTo>
                  <a:pt x="465717" y="181913"/>
                </a:lnTo>
                <a:lnTo>
                  <a:pt x="460857" y="182879"/>
                </a:lnTo>
                <a:close/>
              </a:path>
            </a:pathLst>
          </a:custGeom>
          <a:solidFill>
            <a:srgbClr val="FFFFFF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11104938" y="6130234"/>
            <a:ext cx="1002665" cy="42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0.04bn</a:t>
            </a:r>
            <a:endParaRPr sz="900">
              <a:latin typeface="Segoe UI"/>
              <a:cs typeface="Segoe UI"/>
            </a:endParaRPr>
          </a:p>
          <a:p>
            <a:pPr marR="5080" algn="r">
              <a:lnSpc>
                <a:spcPct val="100000"/>
              </a:lnSpc>
              <a:spcBef>
                <a:spcPts val="950"/>
              </a:spcBef>
            </a:pPr>
            <a:r>
              <a:rPr sz="900" dirty="0">
                <a:solidFill>
                  <a:srgbClr val="605D5C"/>
                </a:solidFill>
                <a:latin typeface="Segoe UI"/>
                <a:cs typeface="Segoe UI"/>
              </a:rPr>
              <a:t>20%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7702949" y="5280065"/>
            <a:ext cx="517525" cy="182880"/>
          </a:xfrm>
          <a:custGeom>
            <a:avLst/>
            <a:gdLst/>
            <a:ahLst/>
            <a:cxnLst/>
            <a:rect l="l" t="t" r="r" b="b"/>
            <a:pathLst>
              <a:path w="517525" h="182879">
                <a:moveTo>
                  <a:pt x="484130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84130" y="0"/>
                </a:lnTo>
                <a:lnTo>
                  <a:pt x="516210" y="28187"/>
                </a:lnTo>
                <a:lnTo>
                  <a:pt x="517177" y="33047"/>
                </a:lnTo>
                <a:lnTo>
                  <a:pt x="517177" y="149832"/>
                </a:lnTo>
                <a:lnTo>
                  <a:pt x="488990" y="181913"/>
                </a:lnTo>
                <a:lnTo>
                  <a:pt x="484130" y="182879"/>
                </a:lnTo>
                <a:close/>
              </a:path>
            </a:pathLst>
          </a:custGeom>
          <a:solidFill>
            <a:srgbClr val="252423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7766524" y="5284540"/>
            <a:ext cx="390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51.04%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9294986" y="5261619"/>
            <a:ext cx="517525" cy="182880"/>
          </a:xfrm>
          <a:custGeom>
            <a:avLst/>
            <a:gdLst/>
            <a:ahLst/>
            <a:cxnLst/>
            <a:rect l="l" t="t" r="r" b="b"/>
            <a:pathLst>
              <a:path w="517525" h="182879">
                <a:moveTo>
                  <a:pt x="484130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84130" y="0"/>
                </a:lnTo>
                <a:lnTo>
                  <a:pt x="516210" y="28187"/>
                </a:lnTo>
                <a:lnTo>
                  <a:pt x="517177" y="33047"/>
                </a:lnTo>
                <a:lnTo>
                  <a:pt x="517177" y="149832"/>
                </a:lnTo>
                <a:lnTo>
                  <a:pt x="488990" y="181913"/>
                </a:lnTo>
                <a:lnTo>
                  <a:pt x="484130" y="182879"/>
                </a:lnTo>
                <a:close/>
              </a:path>
            </a:pathLst>
          </a:custGeom>
          <a:solidFill>
            <a:srgbClr val="252423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9358559" y="5266094"/>
            <a:ext cx="390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42.10%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8498968" y="5106736"/>
            <a:ext cx="517525" cy="182880"/>
          </a:xfrm>
          <a:custGeom>
            <a:avLst/>
            <a:gdLst/>
            <a:ahLst/>
            <a:cxnLst/>
            <a:rect l="l" t="t" r="r" b="b"/>
            <a:pathLst>
              <a:path w="517525" h="182879">
                <a:moveTo>
                  <a:pt x="484130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84130" y="0"/>
                </a:lnTo>
                <a:lnTo>
                  <a:pt x="516210" y="28187"/>
                </a:lnTo>
                <a:lnTo>
                  <a:pt x="517177" y="33047"/>
                </a:lnTo>
                <a:lnTo>
                  <a:pt x="517177" y="149832"/>
                </a:lnTo>
                <a:lnTo>
                  <a:pt x="488990" y="181913"/>
                </a:lnTo>
                <a:lnTo>
                  <a:pt x="484130" y="182879"/>
                </a:lnTo>
                <a:close/>
              </a:path>
            </a:pathLst>
          </a:custGeom>
          <a:solidFill>
            <a:srgbClr val="252423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8562542" y="5111211"/>
            <a:ext cx="390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45.80%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10091003" y="5633325"/>
            <a:ext cx="517525" cy="182880"/>
          </a:xfrm>
          <a:custGeom>
            <a:avLst/>
            <a:gdLst/>
            <a:ahLst/>
            <a:cxnLst/>
            <a:rect l="l" t="t" r="r" b="b"/>
            <a:pathLst>
              <a:path w="517525" h="182879">
                <a:moveTo>
                  <a:pt x="484130" y="182879"/>
                </a:moveTo>
                <a:lnTo>
                  <a:pt x="33047" y="182879"/>
                </a:lnTo>
                <a:lnTo>
                  <a:pt x="28187" y="181913"/>
                </a:lnTo>
                <a:lnTo>
                  <a:pt x="966" y="154692"/>
                </a:lnTo>
                <a:lnTo>
                  <a:pt x="0" y="149832"/>
                </a:lnTo>
                <a:lnTo>
                  <a:pt x="0" y="33047"/>
                </a:lnTo>
                <a:lnTo>
                  <a:pt x="28187" y="966"/>
                </a:lnTo>
                <a:lnTo>
                  <a:pt x="38099" y="0"/>
                </a:lnTo>
                <a:lnTo>
                  <a:pt x="484130" y="0"/>
                </a:lnTo>
                <a:lnTo>
                  <a:pt x="516210" y="28187"/>
                </a:lnTo>
                <a:lnTo>
                  <a:pt x="517177" y="33047"/>
                </a:lnTo>
                <a:lnTo>
                  <a:pt x="517177" y="149832"/>
                </a:lnTo>
                <a:lnTo>
                  <a:pt x="488990" y="181913"/>
                </a:lnTo>
                <a:lnTo>
                  <a:pt x="484130" y="182879"/>
                </a:lnTo>
                <a:close/>
              </a:path>
            </a:pathLst>
          </a:custGeom>
          <a:solidFill>
            <a:srgbClr val="252423">
              <a:alpha val="6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10154577" y="5637800"/>
            <a:ext cx="390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33.22%</a:t>
            </a:r>
            <a:endParaRPr sz="900">
              <a:latin typeface="Segoe UI"/>
              <a:cs typeface="Segoe UI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7868284" y="4536312"/>
            <a:ext cx="1866900" cy="95250"/>
            <a:chOff x="7868284" y="4536312"/>
            <a:chExt cx="1866900" cy="95250"/>
          </a:xfrm>
        </p:grpSpPr>
        <p:pic>
          <p:nvPicPr>
            <p:cNvPr id="153" name="object 1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8284" y="4536312"/>
              <a:ext cx="95249" cy="95249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54109" y="4536312"/>
              <a:ext cx="95249" cy="95249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9934" y="4536312"/>
              <a:ext cx="95249" cy="95249"/>
            </a:xfrm>
            <a:prstGeom prst="rect">
              <a:avLst/>
            </a:prstGeom>
          </p:spPr>
        </p:pic>
      </p:grpSp>
      <p:sp>
        <p:nvSpPr>
          <p:cNvPr id="156" name="object 156"/>
          <p:cNvSpPr txBox="1"/>
          <p:nvPr/>
        </p:nvSpPr>
        <p:spPr>
          <a:xfrm>
            <a:off x="7965826" y="4235450"/>
            <a:ext cx="3442970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9530" algn="ctr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Income,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Spends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&amp;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Average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Utilization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%</a:t>
            </a:r>
            <a:r>
              <a:rPr sz="9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by</a:t>
            </a:r>
            <a:r>
              <a:rPr sz="900" spc="-1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900" dirty="0">
                <a:solidFill>
                  <a:srgbClr val="E2E2B5"/>
                </a:solidFill>
                <a:latin typeface="Segoe UI"/>
                <a:cs typeface="Segoe UI"/>
              </a:rPr>
              <a:t>occupation</a:t>
            </a:r>
            <a:endParaRPr sz="9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  <a:spcBef>
                <a:spcPts val="920"/>
              </a:spcBef>
              <a:tabLst>
                <a:tab pos="889000" algn="l"/>
                <a:tab pos="1772920" algn="l"/>
              </a:tabLst>
            </a:pPr>
            <a:r>
              <a:rPr sz="1000" spc="-20" dirty="0">
                <a:solidFill>
                  <a:srgbClr val="E2E2B5"/>
                </a:solidFill>
                <a:latin typeface="Segoe UI"/>
                <a:cs typeface="Segoe UI"/>
              </a:rPr>
              <a:t>Total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Income	</a:t>
            </a:r>
            <a:r>
              <a:rPr sz="1000" spc="-20" dirty="0">
                <a:solidFill>
                  <a:srgbClr val="E2E2B5"/>
                </a:solidFill>
                <a:latin typeface="Segoe UI"/>
                <a:cs typeface="Segoe UI"/>
              </a:rPr>
              <a:t>Total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Spends	</a:t>
            </a:r>
            <a:r>
              <a:rPr sz="1000" spc="-5" dirty="0">
                <a:solidFill>
                  <a:srgbClr val="E2E2B5"/>
                </a:solidFill>
                <a:latin typeface="Segoe UI"/>
                <a:cs typeface="Segoe UI"/>
              </a:rPr>
              <a:t>Average</a:t>
            </a:r>
            <a:r>
              <a:rPr sz="1000" spc="-3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r>
              <a:rPr sz="1000" spc="-2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Utilization</a:t>
            </a:r>
            <a:r>
              <a:rPr sz="1000" spc="-3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%</a:t>
            </a:r>
            <a:endParaRPr sz="1000">
              <a:latin typeface="Segoe UI"/>
              <a:cs typeface="Segoe UI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228600" y="289559"/>
            <a:ext cx="12039600" cy="901065"/>
            <a:chOff x="228600" y="289559"/>
            <a:chExt cx="12039600" cy="901065"/>
          </a:xfrm>
        </p:grpSpPr>
        <p:sp>
          <p:nvSpPr>
            <p:cNvPr id="158" name="object 158"/>
            <p:cNvSpPr/>
            <p:nvPr/>
          </p:nvSpPr>
          <p:spPr>
            <a:xfrm>
              <a:off x="3200821" y="828305"/>
              <a:ext cx="208915" cy="277495"/>
            </a:xfrm>
            <a:custGeom>
              <a:avLst/>
              <a:gdLst/>
              <a:ahLst/>
              <a:cxnLst/>
              <a:rect l="l" t="t" r="r" b="b"/>
              <a:pathLst>
                <a:path w="208914" h="277494">
                  <a:moveTo>
                    <a:pt x="208706" y="276962"/>
                  </a:moveTo>
                  <a:lnTo>
                    <a:pt x="0" y="0"/>
                  </a:lnTo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200821" y="828305"/>
              <a:ext cx="208915" cy="277495"/>
            </a:xfrm>
            <a:custGeom>
              <a:avLst/>
              <a:gdLst/>
              <a:ahLst/>
              <a:cxnLst/>
              <a:rect l="l" t="t" r="r" b="b"/>
              <a:pathLst>
                <a:path w="208914" h="277494">
                  <a:moveTo>
                    <a:pt x="0" y="0"/>
                  </a:moveTo>
                  <a:lnTo>
                    <a:pt x="208706" y="276962"/>
                  </a:lnTo>
                </a:path>
              </a:pathLst>
            </a:custGeom>
            <a:ln w="19049">
              <a:solidFill>
                <a:srgbClr val="0D6A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01150" y="765047"/>
              <a:ext cx="3067049" cy="187452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9094514" y="828100"/>
              <a:ext cx="194310" cy="277495"/>
            </a:xfrm>
            <a:custGeom>
              <a:avLst/>
              <a:gdLst/>
              <a:ahLst/>
              <a:cxnLst/>
              <a:rect l="l" t="t" r="r" b="b"/>
              <a:pathLst>
                <a:path w="194309" h="277494">
                  <a:moveTo>
                    <a:pt x="0" y="277373"/>
                  </a:moveTo>
                  <a:lnTo>
                    <a:pt x="194219" y="0"/>
                  </a:lnTo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094514" y="828100"/>
              <a:ext cx="194310" cy="277495"/>
            </a:xfrm>
            <a:custGeom>
              <a:avLst/>
              <a:gdLst/>
              <a:ahLst/>
              <a:cxnLst/>
              <a:rect l="l" t="t" r="r" b="b"/>
              <a:pathLst>
                <a:path w="194309" h="277494">
                  <a:moveTo>
                    <a:pt x="194219" y="0"/>
                  </a:moveTo>
                  <a:lnTo>
                    <a:pt x="0" y="277373"/>
                  </a:lnTo>
                </a:path>
              </a:pathLst>
            </a:custGeom>
            <a:ln w="19049">
              <a:solidFill>
                <a:srgbClr val="0D6A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8600" y="752855"/>
              <a:ext cx="3067049" cy="19964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3524250" y="704849"/>
              <a:ext cx="1304925" cy="485775"/>
            </a:xfrm>
            <a:custGeom>
              <a:avLst/>
              <a:gdLst/>
              <a:ahLst/>
              <a:cxnLst/>
              <a:rect l="l" t="t" r="r" b="b"/>
              <a:pathLst>
                <a:path w="1304925" h="485775">
                  <a:moveTo>
                    <a:pt x="1183481" y="485774"/>
                  </a:moveTo>
                  <a:lnTo>
                    <a:pt x="121443" y="485774"/>
                  </a:lnTo>
                  <a:lnTo>
                    <a:pt x="109479" y="485197"/>
                  </a:lnTo>
                  <a:lnTo>
                    <a:pt x="64137" y="471418"/>
                  </a:lnTo>
                  <a:lnTo>
                    <a:pt x="27518" y="441336"/>
                  </a:lnTo>
                  <a:lnTo>
                    <a:pt x="5199" y="399531"/>
                  </a:lnTo>
                  <a:lnTo>
                    <a:pt x="0" y="364333"/>
                  </a:lnTo>
                  <a:lnTo>
                    <a:pt x="0" y="121443"/>
                  </a:lnTo>
                  <a:lnTo>
                    <a:pt x="9244" y="74969"/>
                  </a:lnTo>
                  <a:lnTo>
                    <a:pt x="35572" y="35567"/>
                  </a:lnTo>
                  <a:lnTo>
                    <a:pt x="74970" y="9243"/>
                  </a:lnTo>
                  <a:lnTo>
                    <a:pt x="121443" y="0"/>
                  </a:lnTo>
                  <a:lnTo>
                    <a:pt x="1183481" y="0"/>
                  </a:lnTo>
                  <a:lnTo>
                    <a:pt x="1229954" y="9244"/>
                  </a:lnTo>
                  <a:lnTo>
                    <a:pt x="1269354" y="35569"/>
                  </a:lnTo>
                  <a:lnTo>
                    <a:pt x="1295680" y="74969"/>
                  </a:lnTo>
                  <a:lnTo>
                    <a:pt x="1304924" y="121443"/>
                  </a:lnTo>
                  <a:lnTo>
                    <a:pt x="1304924" y="364333"/>
                  </a:lnTo>
                  <a:lnTo>
                    <a:pt x="1295680" y="410805"/>
                  </a:lnTo>
                  <a:lnTo>
                    <a:pt x="1269354" y="450204"/>
                  </a:lnTo>
                  <a:lnTo>
                    <a:pt x="1229954" y="476530"/>
                  </a:lnTo>
                  <a:lnTo>
                    <a:pt x="1183481" y="485774"/>
                  </a:lnTo>
                  <a:close/>
                </a:path>
              </a:pathLst>
            </a:custGeom>
            <a:solidFill>
              <a:srgbClr val="011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8600" y="289559"/>
              <a:ext cx="12020549" cy="186690"/>
            </a:xfrm>
            <a:prstGeom prst="rect">
              <a:avLst/>
            </a:prstGeom>
          </p:spPr>
        </p:pic>
      </p:grpSp>
      <p:sp>
        <p:nvSpPr>
          <p:cNvPr id="166" name="object 166"/>
          <p:cNvSpPr txBox="1"/>
          <p:nvPr/>
        </p:nvSpPr>
        <p:spPr>
          <a:xfrm>
            <a:off x="3993753" y="860456"/>
            <a:ext cx="3657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Home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4924425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79" y="485197"/>
                </a:lnTo>
                <a:lnTo>
                  <a:pt x="64136" y="471418"/>
                </a:lnTo>
                <a:lnTo>
                  <a:pt x="27518" y="441336"/>
                </a:lnTo>
                <a:lnTo>
                  <a:pt x="5199" y="399531"/>
                </a:lnTo>
                <a:lnTo>
                  <a:pt x="0" y="121443"/>
                </a:lnTo>
                <a:lnTo>
                  <a:pt x="577" y="109480"/>
                </a:lnTo>
                <a:lnTo>
                  <a:pt x="14356" y="64137"/>
                </a:lnTo>
                <a:lnTo>
                  <a:pt x="44438" y="27519"/>
                </a:lnTo>
                <a:lnTo>
                  <a:pt x="86243" y="5199"/>
                </a:lnTo>
                <a:lnTo>
                  <a:pt x="121443" y="0"/>
                </a:lnTo>
                <a:lnTo>
                  <a:pt x="1183481" y="0"/>
                </a:lnTo>
                <a:lnTo>
                  <a:pt x="1229954" y="9244"/>
                </a:lnTo>
                <a:lnTo>
                  <a:pt x="1269355" y="35571"/>
                </a:lnTo>
                <a:lnTo>
                  <a:pt x="1295681" y="74972"/>
                </a:lnTo>
                <a:lnTo>
                  <a:pt x="1304924" y="121443"/>
                </a:lnTo>
                <a:lnTo>
                  <a:pt x="1304924" y="364342"/>
                </a:lnTo>
                <a:lnTo>
                  <a:pt x="1304346" y="376294"/>
                </a:lnTo>
                <a:lnTo>
                  <a:pt x="1290567" y="421637"/>
                </a:lnTo>
                <a:lnTo>
                  <a:pt x="1260486" y="458255"/>
                </a:lnTo>
                <a:lnTo>
                  <a:pt x="1218680" y="480574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5198665" y="860456"/>
            <a:ext cx="7562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Demography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6324600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80" y="485197"/>
                </a:lnTo>
                <a:lnTo>
                  <a:pt x="64136" y="471418"/>
                </a:lnTo>
                <a:lnTo>
                  <a:pt x="27518" y="441336"/>
                </a:lnTo>
                <a:lnTo>
                  <a:pt x="5199" y="399531"/>
                </a:lnTo>
                <a:lnTo>
                  <a:pt x="0" y="121443"/>
                </a:lnTo>
                <a:lnTo>
                  <a:pt x="577" y="109480"/>
                </a:lnTo>
                <a:lnTo>
                  <a:pt x="14356" y="64137"/>
                </a:lnTo>
                <a:lnTo>
                  <a:pt x="44438" y="27519"/>
                </a:lnTo>
                <a:lnTo>
                  <a:pt x="86243" y="5199"/>
                </a:lnTo>
                <a:lnTo>
                  <a:pt x="121443" y="0"/>
                </a:lnTo>
                <a:lnTo>
                  <a:pt x="1183481" y="0"/>
                </a:lnTo>
                <a:lnTo>
                  <a:pt x="1229956" y="9245"/>
                </a:lnTo>
                <a:lnTo>
                  <a:pt x="1269354" y="35570"/>
                </a:lnTo>
                <a:lnTo>
                  <a:pt x="1295679" y="74969"/>
                </a:lnTo>
                <a:lnTo>
                  <a:pt x="1304924" y="121443"/>
                </a:lnTo>
                <a:lnTo>
                  <a:pt x="1304924" y="364339"/>
                </a:lnTo>
                <a:lnTo>
                  <a:pt x="1304346" y="376294"/>
                </a:lnTo>
                <a:lnTo>
                  <a:pt x="1290567" y="421637"/>
                </a:lnTo>
                <a:lnTo>
                  <a:pt x="1260486" y="458255"/>
                </a:lnTo>
                <a:lnTo>
                  <a:pt x="1218681" y="480574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 txBox="1"/>
          <p:nvPr/>
        </p:nvSpPr>
        <p:spPr>
          <a:xfrm>
            <a:off x="6493916" y="860456"/>
            <a:ext cx="96646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Income</a:t>
            </a:r>
            <a:r>
              <a:rPr sz="1000" spc="-5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&amp;</a:t>
            </a:r>
            <a:r>
              <a:rPr sz="1000" spc="-4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Spend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724775" y="704849"/>
            <a:ext cx="1304925" cy="485775"/>
          </a:xfrm>
          <a:custGeom>
            <a:avLst/>
            <a:gdLst/>
            <a:ahLst/>
            <a:cxnLst/>
            <a:rect l="l" t="t" r="r" b="b"/>
            <a:pathLst>
              <a:path w="1304925" h="485775">
                <a:moveTo>
                  <a:pt x="1183481" y="485774"/>
                </a:moveTo>
                <a:lnTo>
                  <a:pt x="121443" y="485774"/>
                </a:lnTo>
                <a:lnTo>
                  <a:pt x="109480" y="485197"/>
                </a:lnTo>
                <a:lnTo>
                  <a:pt x="64136" y="471418"/>
                </a:lnTo>
                <a:lnTo>
                  <a:pt x="27518" y="441336"/>
                </a:lnTo>
                <a:lnTo>
                  <a:pt x="5198" y="399531"/>
                </a:lnTo>
                <a:lnTo>
                  <a:pt x="0" y="364336"/>
                </a:lnTo>
                <a:lnTo>
                  <a:pt x="0" y="121443"/>
                </a:lnTo>
                <a:lnTo>
                  <a:pt x="9244" y="74969"/>
                </a:lnTo>
                <a:lnTo>
                  <a:pt x="35570" y="35569"/>
                </a:lnTo>
                <a:lnTo>
                  <a:pt x="74971" y="9243"/>
                </a:lnTo>
                <a:lnTo>
                  <a:pt x="121443" y="0"/>
                </a:lnTo>
                <a:lnTo>
                  <a:pt x="1183481" y="0"/>
                </a:lnTo>
                <a:lnTo>
                  <a:pt x="1229954" y="9244"/>
                </a:lnTo>
                <a:lnTo>
                  <a:pt x="1269354" y="35570"/>
                </a:lnTo>
                <a:lnTo>
                  <a:pt x="1295678" y="74969"/>
                </a:lnTo>
                <a:lnTo>
                  <a:pt x="1304924" y="121443"/>
                </a:lnTo>
                <a:lnTo>
                  <a:pt x="1304924" y="364336"/>
                </a:lnTo>
                <a:lnTo>
                  <a:pt x="1295679" y="410805"/>
                </a:lnTo>
                <a:lnTo>
                  <a:pt x="1269353" y="450204"/>
                </a:lnTo>
                <a:lnTo>
                  <a:pt x="1229954" y="476530"/>
                </a:lnTo>
                <a:lnTo>
                  <a:pt x="1183481" y="485774"/>
                </a:lnTo>
                <a:close/>
              </a:path>
            </a:pathLst>
          </a:custGeom>
          <a:solidFill>
            <a:srgbClr val="201D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 txBox="1"/>
          <p:nvPr/>
        </p:nvSpPr>
        <p:spPr>
          <a:xfrm>
            <a:off x="8047087" y="860456"/>
            <a:ext cx="6604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Credit</a:t>
            </a:r>
            <a:r>
              <a:rPr sz="10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FFFFFF"/>
                </a:solidFill>
                <a:latin typeface="Segoe UI"/>
                <a:cs typeface="Segoe UI"/>
              </a:rPr>
              <a:t>Card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390131" y="228599"/>
            <a:ext cx="2536190" cy="886460"/>
          </a:xfrm>
          <a:custGeom>
            <a:avLst/>
            <a:gdLst/>
            <a:ahLst/>
            <a:cxnLst/>
            <a:rect l="l" t="t" r="r" b="b"/>
            <a:pathLst>
              <a:path w="2536190" h="886460">
                <a:moveTo>
                  <a:pt x="2535936" y="0"/>
                </a:moveTo>
                <a:lnTo>
                  <a:pt x="0" y="0"/>
                </a:lnTo>
                <a:lnTo>
                  <a:pt x="0" y="123190"/>
                </a:lnTo>
                <a:lnTo>
                  <a:pt x="0" y="590550"/>
                </a:lnTo>
                <a:lnTo>
                  <a:pt x="0" y="886460"/>
                </a:lnTo>
                <a:lnTo>
                  <a:pt x="2535936" y="886460"/>
                </a:lnTo>
                <a:lnTo>
                  <a:pt x="2535936" y="590550"/>
                </a:lnTo>
                <a:lnTo>
                  <a:pt x="2535936" y="123825"/>
                </a:lnTo>
                <a:lnTo>
                  <a:pt x="2257806" y="123825"/>
                </a:lnTo>
                <a:lnTo>
                  <a:pt x="2257806" y="590550"/>
                </a:lnTo>
                <a:lnTo>
                  <a:pt x="276606" y="590550"/>
                </a:lnTo>
                <a:lnTo>
                  <a:pt x="276606" y="123190"/>
                </a:lnTo>
                <a:lnTo>
                  <a:pt x="2535936" y="123190"/>
                </a:lnTo>
                <a:lnTo>
                  <a:pt x="2535936" y="0"/>
                </a:lnTo>
                <a:close/>
              </a:path>
            </a:pathLst>
          </a:custGeom>
          <a:solidFill>
            <a:srgbClr val="FFFFFF">
              <a:alpha val="1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 txBox="1">
            <a:spLocks noGrp="1"/>
          </p:cNvSpPr>
          <p:nvPr>
            <p:ph type="title"/>
          </p:nvPr>
        </p:nvSpPr>
        <p:spPr>
          <a:xfrm>
            <a:off x="390144" y="228600"/>
            <a:ext cx="2536190" cy="886460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1525"/>
              </a:spcBef>
            </a:pPr>
            <a:r>
              <a:rPr spc="-5" dirty="0"/>
              <a:t>MITRON</a:t>
            </a:r>
            <a:r>
              <a:rPr spc="-50" dirty="0"/>
              <a:t> </a:t>
            </a:r>
            <a:r>
              <a:rPr dirty="0"/>
              <a:t>BANK</a:t>
            </a:r>
          </a:p>
        </p:txBody>
      </p:sp>
      <p:sp>
        <p:nvSpPr>
          <p:cNvPr id="175" name="object 175"/>
          <p:cNvSpPr txBox="1"/>
          <p:nvPr/>
        </p:nvSpPr>
        <p:spPr>
          <a:xfrm>
            <a:off x="349249" y="1663700"/>
            <a:ext cx="3194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E2E2B5"/>
                </a:solidFill>
                <a:latin typeface="Microsoft Sans Serif"/>
                <a:cs typeface="Microsoft Sans Serif"/>
              </a:rPr>
              <a:t>month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333374" y="1876425"/>
            <a:ext cx="1143000" cy="247650"/>
          </a:xfrm>
          <a:custGeom>
            <a:avLst/>
            <a:gdLst/>
            <a:ahLst/>
            <a:cxnLst/>
            <a:rect l="l" t="t" r="r" b="b"/>
            <a:pathLst>
              <a:path w="1143000" h="247650">
                <a:moveTo>
                  <a:pt x="1142999" y="247649"/>
                </a:moveTo>
                <a:lnTo>
                  <a:pt x="0" y="247649"/>
                </a:lnTo>
                <a:lnTo>
                  <a:pt x="0" y="0"/>
                </a:lnTo>
                <a:lnTo>
                  <a:pt x="1142999" y="0"/>
                </a:lnTo>
                <a:lnTo>
                  <a:pt x="1142999" y="247649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 txBox="1"/>
          <p:nvPr/>
        </p:nvSpPr>
        <p:spPr>
          <a:xfrm>
            <a:off x="1349374" y="1682750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38137" y="1881187"/>
            <a:ext cx="1133475" cy="238125"/>
          </a:xfrm>
          <a:prstGeom prst="rect">
            <a:avLst/>
          </a:prstGeom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66469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1444624" y="2349500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349249" y="2277110"/>
            <a:ext cx="575945" cy="596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spc="-45" dirty="0">
                <a:solidFill>
                  <a:srgbClr val="E2E2B5"/>
                </a:solidFill>
                <a:latin typeface="Microsoft Sans Serif"/>
                <a:cs typeface="Microsoft Sans Serif"/>
              </a:rPr>
              <a:t>gender</a:t>
            </a:r>
            <a:endParaRPr sz="90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Female</a:t>
            </a:r>
            <a:endParaRPr sz="1350" baseline="3086">
              <a:latin typeface="Segoe UI"/>
              <a:cs typeface="Segoe UI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Male</a:t>
            </a:r>
            <a:endParaRPr sz="1350" baseline="3086">
              <a:latin typeface="Segoe UI"/>
              <a:cs typeface="Segoe UI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444624" y="3121025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349249" y="3048635"/>
            <a:ext cx="666115" cy="596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spc="-20" dirty="0">
                <a:solidFill>
                  <a:srgbClr val="E2E2B5"/>
                </a:solidFill>
                <a:latin typeface="Microsoft Sans Serif"/>
                <a:cs typeface="Microsoft Sans Serif"/>
              </a:rPr>
              <a:t>marital</a:t>
            </a:r>
            <a:r>
              <a:rPr sz="900" spc="-35" dirty="0">
                <a:solidFill>
                  <a:srgbClr val="E2E2B5"/>
                </a:solidFill>
                <a:latin typeface="Microsoft Sans Serif"/>
                <a:cs typeface="Microsoft Sans Serif"/>
              </a:rPr>
              <a:t> </a:t>
            </a:r>
            <a:r>
              <a:rPr sz="900" spc="-25" dirty="0">
                <a:solidFill>
                  <a:srgbClr val="E2E2B5"/>
                </a:solidFill>
                <a:latin typeface="Microsoft Sans Serif"/>
                <a:cs typeface="Microsoft Sans Serif"/>
              </a:rPr>
              <a:t>status</a:t>
            </a:r>
            <a:endParaRPr sz="900">
              <a:latin typeface="Microsoft Sans Serif"/>
              <a:cs typeface="Microsoft Sans Serif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Married</a:t>
            </a:r>
            <a:endParaRPr sz="1350" baseline="3086">
              <a:latin typeface="Segoe UI"/>
              <a:cs typeface="Segoe UI"/>
            </a:endParaRPr>
          </a:p>
          <a:p>
            <a:pPr marL="203200" indent="-190500">
              <a:lnSpc>
                <a:spcPct val="100000"/>
              </a:lnSpc>
              <a:spcBef>
                <a:spcPts val="420"/>
              </a:spcBef>
              <a:buClr>
                <a:srgbClr val="787774"/>
              </a:buClr>
              <a:buFont typeface="Segoe UI Symbol"/>
              <a:buChar char="☐"/>
              <a:tabLst>
                <a:tab pos="203200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Single</a:t>
            </a:r>
            <a:endParaRPr sz="1350" baseline="3086">
              <a:latin typeface="Segoe UI"/>
              <a:cs typeface="Segoe UI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339724" y="3940175"/>
            <a:ext cx="5041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E2E2B5"/>
                </a:solidFill>
                <a:latin typeface="Microsoft Sans Serif"/>
                <a:cs typeface="Microsoft Sans Serif"/>
              </a:rPr>
              <a:t>age_group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323849" y="4152900"/>
            <a:ext cx="1133475" cy="247650"/>
          </a:xfrm>
          <a:custGeom>
            <a:avLst/>
            <a:gdLst/>
            <a:ahLst/>
            <a:cxnLst/>
            <a:rect l="l" t="t" r="r" b="b"/>
            <a:pathLst>
              <a:path w="1133475" h="247650">
                <a:moveTo>
                  <a:pt x="1133474" y="247649"/>
                </a:moveTo>
                <a:lnTo>
                  <a:pt x="0" y="247649"/>
                </a:lnTo>
                <a:lnTo>
                  <a:pt x="0" y="0"/>
                </a:lnTo>
                <a:lnTo>
                  <a:pt x="1133474" y="0"/>
                </a:lnTo>
                <a:lnTo>
                  <a:pt x="1133474" y="247649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 txBox="1"/>
          <p:nvPr/>
        </p:nvSpPr>
        <p:spPr>
          <a:xfrm>
            <a:off x="1330324" y="3959225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328612" y="4157662"/>
            <a:ext cx="1123950" cy="238125"/>
          </a:xfrm>
          <a:prstGeom prst="rect">
            <a:avLst/>
          </a:prstGeom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56944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339724" y="4721225"/>
            <a:ext cx="51815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E2E2B5"/>
                </a:solidFill>
                <a:latin typeface="Microsoft Sans Serif"/>
                <a:cs typeface="Microsoft Sans Serif"/>
              </a:rPr>
              <a:t>occupation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323849" y="4933949"/>
            <a:ext cx="1133475" cy="247650"/>
          </a:xfrm>
          <a:custGeom>
            <a:avLst/>
            <a:gdLst/>
            <a:ahLst/>
            <a:cxnLst/>
            <a:rect l="l" t="t" r="r" b="b"/>
            <a:pathLst>
              <a:path w="1133475" h="247650">
                <a:moveTo>
                  <a:pt x="1133474" y="247649"/>
                </a:moveTo>
                <a:lnTo>
                  <a:pt x="0" y="247649"/>
                </a:lnTo>
                <a:lnTo>
                  <a:pt x="0" y="0"/>
                </a:lnTo>
                <a:lnTo>
                  <a:pt x="1133474" y="0"/>
                </a:lnTo>
                <a:lnTo>
                  <a:pt x="1133474" y="247649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 txBox="1"/>
          <p:nvPr/>
        </p:nvSpPr>
        <p:spPr>
          <a:xfrm>
            <a:off x="1330324" y="4740275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328612" y="4938712"/>
            <a:ext cx="1123950" cy="238125"/>
          </a:xfrm>
          <a:prstGeom prst="rect">
            <a:avLst/>
          </a:prstGeom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56944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339724" y="5492750"/>
            <a:ext cx="6711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E2E2B5"/>
                </a:solidFill>
                <a:latin typeface="Microsoft Sans Serif"/>
                <a:cs typeface="Microsoft Sans Serif"/>
              </a:rPr>
              <a:t>payment_type</a:t>
            </a:r>
            <a:endParaRPr sz="900">
              <a:latin typeface="Microsoft Sans Serif"/>
              <a:cs typeface="Microsoft Sans Serif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23849" y="5705474"/>
            <a:ext cx="1133475" cy="247650"/>
          </a:xfrm>
          <a:custGeom>
            <a:avLst/>
            <a:gdLst/>
            <a:ahLst/>
            <a:cxnLst/>
            <a:rect l="l" t="t" r="r" b="b"/>
            <a:pathLst>
              <a:path w="1133475" h="247650">
                <a:moveTo>
                  <a:pt x="1133474" y="247649"/>
                </a:moveTo>
                <a:lnTo>
                  <a:pt x="0" y="247649"/>
                </a:lnTo>
                <a:lnTo>
                  <a:pt x="0" y="0"/>
                </a:lnTo>
                <a:lnTo>
                  <a:pt x="1133474" y="0"/>
                </a:lnTo>
                <a:lnTo>
                  <a:pt x="1133474" y="247649"/>
                </a:lnTo>
                <a:close/>
              </a:path>
            </a:pathLst>
          </a:custGeom>
          <a:solidFill>
            <a:srgbClr val="011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 txBox="1"/>
          <p:nvPr/>
        </p:nvSpPr>
        <p:spPr>
          <a:xfrm>
            <a:off x="1330324" y="5511800"/>
            <a:ext cx="111125" cy="128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50" spc="25" dirty="0">
                <a:solidFill>
                  <a:srgbClr val="605D5C"/>
                </a:solidFill>
                <a:latin typeface="Segoe UI Symbol"/>
                <a:cs typeface="Segoe UI Symbol"/>
              </a:rPr>
              <a:t></a:t>
            </a:r>
            <a:endParaRPr sz="650">
              <a:latin typeface="Segoe UI Symbol"/>
              <a:cs typeface="Segoe UI Symbol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328612" y="5710237"/>
            <a:ext cx="1123950" cy="238125"/>
          </a:xfrm>
          <a:prstGeom prst="rect">
            <a:avLst/>
          </a:prstGeom>
          <a:ln w="9524">
            <a:solidFill>
              <a:srgbClr val="E9E9E9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560"/>
              </a:spcBef>
              <a:tabLst>
                <a:tab pos="956944" algn="l"/>
              </a:tabLst>
            </a:pPr>
            <a:r>
              <a:rPr sz="1350" baseline="3086" dirty="0">
                <a:solidFill>
                  <a:srgbClr val="E2E2B5"/>
                </a:solidFill>
                <a:latin typeface="Segoe UI"/>
                <a:cs typeface="Segoe UI"/>
              </a:rPr>
              <a:t>All	</a:t>
            </a:r>
            <a:r>
              <a:rPr sz="900" spc="-204" dirty="0">
                <a:solidFill>
                  <a:srgbClr val="E2E2B5"/>
                </a:solidFill>
                <a:latin typeface="Segoe UI Symbol"/>
                <a:cs typeface="Segoe UI Symbol"/>
              </a:rPr>
              <a:t></a:t>
            </a:r>
            <a:endParaRPr sz="900">
              <a:latin typeface="Segoe UI Symbol"/>
              <a:cs typeface="Segoe UI Symbol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11087099" y="352424"/>
            <a:ext cx="1123950" cy="476250"/>
          </a:xfrm>
          <a:custGeom>
            <a:avLst/>
            <a:gdLst/>
            <a:ahLst/>
            <a:cxnLst/>
            <a:rect l="l" t="t" r="r" b="b"/>
            <a:pathLst>
              <a:path w="1123950" h="476250">
                <a:moveTo>
                  <a:pt x="0" y="0"/>
                </a:moveTo>
                <a:lnTo>
                  <a:pt x="1123949" y="0"/>
                </a:lnTo>
                <a:lnTo>
                  <a:pt x="1123949" y="476249"/>
                </a:lnTo>
                <a:lnTo>
                  <a:pt x="0" y="4762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EA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 txBox="1"/>
          <p:nvPr/>
        </p:nvSpPr>
        <p:spPr>
          <a:xfrm>
            <a:off x="11226948" y="508031"/>
            <a:ext cx="8445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Clear</a:t>
            </a:r>
            <a:r>
              <a:rPr sz="1000" spc="-50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all</a:t>
            </a:r>
            <a:r>
              <a:rPr sz="1000" spc="-45" dirty="0">
                <a:solidFill>
                  <a:srgbClr val="E2E2B5"/>
                </a:solidFill>
                <a:latin typeface="Segoe UI"/>
                <a:cs typeface="Segoe UI"/>
              </a:rPr>
              <a:t> </a:t>
            </a:r>
            <a:r>
              <a:rPr sz="1000" dirty="0">
                <a:solidFill>
                  <a:srgbClr val="E2E2B5"/>
                </a:solidFill>
                <a:latin typeface="Segoe UI"/>
                <a:cs typeface="Segoe UI"/>
              </a:rPr>
              <a:t>slicers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9EE504B-12D5-C552-2DCE-6A5F1EFCE71D}"/>
              </a:ext>
            </a:extLst>
          </p:cNvPr>
          <p:cNvSpPr txBox="1">
            <a:spLocks/>
          </p:cNvSpPr>
          <p:nvPr/>
        </p:nvSpPr>
        <p:spPr>
          <a:xfrm>
            <a:off x="228600" y="1905000"/>
            <a:ext cx="5872097" cy="519025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The three top spending areas include paying bills, buying groceries, and electronics.</a:t>
            </a:r>
          </a:p>
          <a:p>
            <a:pPr marL="342900" indent="-342900" algn="l">
              <a:buFont typeface="+mj-lt"/>
              <a:buAutoNum type="arabicPeriod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Mumbai is the city where customers use the credit card the most with Delhi NCR and Bangalore are the next two big cities.</a:t>
            </a:r>
          </a:p>
          <a:p>
            <a:pPr marL="342900" indent="-342900" algn="l">
              <a:buFont typeface="+mj-lt"/>
              <a:buAutoNum type="arabicPeriod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Credit card is mostly used as a payment type</a:t>
            </a:r>
          </a:p>
          <a:p>
            <a:pPr marL="342900" indent="-342900" algn="l">
              <a:buFont typeface="+mj-lt"/>
              <a:buAutoNum type="arabicPeriod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Salaried IT professionals have the most Average income Utilization %, salaried other employees and freelancers come next.</a:t>
            </a:r>
          </a:p>
          <a:p>
            <a:pPr marL="342900" indent="-342900" algn="l">
              <a:buFont typeface="+mj-lt"/>
              <a:buAutoNum type="arabicPeriod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25-34 and 35-45 These two age groups people have the most spending habits as their average income utilization % is more than the rest.</a:t>
            </a:r>
          </a:p>
          <a:p>
            <a:pPr marL="342900" indent="-342900" algn="l">
              <a:buFont typeface="+mj-lt"/>
              <a:buAutoNum type="arabicPeriod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Married persons spend the most as compared to the single</a:t>
            </a:r>
          </a:p>
          <a:p>
            <a:pPr marL="342900" indent="-342900" algn="l">
              <a:buFont typeface="+mj-lt"/>
              <a:buAutoNum type="arabicPeriod"/>
            </a:pP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Males are using the credit cards more than the female</a:t>
            </a:r>
          </a:p>
          <a:p>
            <a:endParaRPr lang="en-US" kern="0" dirty="0">
              <a:solidFill>
                <a:sysClr val="windowText" lastClr="000000"/>
              </a:solidFill>
            </a:endParaRPr>
          </a:p>
          <a:p>
            <a:endParaRPr lang="en-US" kern="0" dirty="0">
              <a:solidFill>
                <a:sysClr val="windowText" lastClr="000000"/>
              </a:solidFill>
            </a:endParaRPr>
          </a:p>
          <a:p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D944AC20-7A6D-DA52-98B2-B0DF82869F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72400" y="2438400"/>
            <a:ext cx="4454525" cy="3118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21A6B-B26D-1025-A46A-6445228102B5}"/>
              </a:ext>
            </a:extLst>
          </p:cNvPr>
          <p:cNvSpPr txBox="1"/>
          <p:nvPr/>
        </p:nvSpPr>
        <p:spPr>
          <a:xfrm>
            <a:off x="5067300" y="990600"/>
            <a:ext cx="224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kern="0" dirty="0">
                <a:solidFill>
                  <a:sysClr val="windowText" lastClr="000000"/>
                </a:solidFill>
              </a:rPr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313497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5E9F4B5-0BDB-E500-C918-133A033FBE60}"/>
              </a:ext>
            </a:extLst>
          </p:cNvPr>
          <p:cNvSpPr txBox="1">
            <a:spLocks/>
          </p:cNvSpPr>
          <p:nvPr/>
        </p:nvSpPr>
        <p:spPr>
          <a:xfrm>
            <a:off x="304800" y="1905000"/>
            <a:ext cx="7342678" cy="4881563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For the age group of 25-34 and 35-45 credit cards with low or no annual fees are recommended as they are the most spendthrifts and the use of credit cards is more among them.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Bonus points add up and cashback are the two main features the credit must have.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As Bills, groceries and electronics are the best utilization points through credit cards cashback is required for that, and retail chains must have special promotions and discounts for the cardholders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IT Professionals and Freelancers are the two key stakeholders for credit cards so buying IT-related products should provide offers and free lounge, offers on flight tickets are some important key points to take care of.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Advance fraud detection, transaction alert messages, and customer support are the key features required a first and priority basis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Integration of UPI with credit cards is a new feature that must be added with the new credit card for easy transactions.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A3191-D169-197B-F6A1-A2028DB835E6}"/>
              </a:ext>
            </a:extLst>
          </p:cNvPr>
          <p:cNvSpPr txBox="1"/>
          <p:nvPr/>
        </p:nvSpPr>
        <p:spPr>
          <a:xfrm>
            <a:off x="4663753" y="838200"/>
            <a:ext cx="29787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kern="0" dirty="0">
                <a:solidFill>
                  <a:sysClr val="windowText" lastClr="000000"/>
                </a:solidFill>
              </a:rPr>
              <a:t>Recommendations</a:t>
            </a:r>
          </a:p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C7A3329-3F5E-217B-953D-A77479235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58200" y="2286000"/>
            <a:ext cx="3525626" cy="34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0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1114</Words>
  <Application>Microsoft Office PowerPoint</Application>
  <PresentationFormat>Custom</PresentationFormat>
  <Paragraphs>435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-apple-system</vt:lpstr>
      <vt:lpstr>Arial</vt:lpstr>
      <vt:lpstr>Calibri</vt:lpstr>
      <vt:lpstr>Microsoft Sans Serif</vt:lpstr>
      <vt:lpstr>Segoe UI</vt:lpstr>
      <vt:lpstr>Segoe UI Symbol</vt:lpstr>
      <vt:lpstr>Times New Roman</vt:lpstr>
      <vt:lpstr>YAFdJjTk5UU 0</vt:lpstr>
      <vt:lpstr>Office Theme</vt:lpstr>
      <vt:lpstr>PowerPoint Presentation</vt:lpstr>
      <vt:lpstr>Home</vt:lpstr>
      <vt:lpstr>MITRON BANK</vt:lpstr>
      <vt:lpstr>MITRON BANK</vt:lpstr>
      <vt:lpstr>MITRON BANK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Windows User</cp:lastModifiedBy>
  <cp:revision>2</cp:revision>
  <dcterms:created xsi:type="dcterms:W3CDTF">2024-07-26T12:05:41Z</dcterms:created>
  <dcterms:modified xsi:type="dcterms:W3CDTF">2024-07-26T14:48:42Z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2024-07-26T00:00:00Z</vt:filetime>
  </property>
  <property fmtid="{D5CDD505-2E9C-101B-9397-08002B2CF9AE}" pid="3" name="Creator">
    <vt:lpwstr>PDFium</vt:lpwstr>
  </property>
  <property fmtid="{D5CDD505-2E9C-101B-9397-08002B2CF9AE}" pid="4" name="LastSaved">
    <vt:filetime>2024-07-26T00:00:00Z</vt:filetime>
  </property>
</Properties>
</file>